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Century Schoolbook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jkKWcT0GHwuxVWrTanVLlneNa/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E9373D-2CFE-46ED-A3AA-06D34F1E6B08}">
  <a:tblStyle styleId="{59E9373D-2CFE-46ED-A3AA-06D34F1E6B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CenturySchoolbook-bold.fntdata"/><Relationship Id="rId10" Type="http://schemas.openxmlformats.org/officeDocument/2006/relationships/slide" Target="slides/slide4.xml"/><Relationship Id="rId54" Type="http://schemas.openxmlformats.org/officeDocument/2006/relationships/font" Target="fonts/CenturySchoolbook-regular.fntdata"/><Relationship Id="rId13" Type="http://schemas.openxmlformats.org/officeDocument/2006/relationships/slide" Target="slides/slide7.xml"/><Relationship Id="rId57" Type="http://schemas.openxmlformats.org/officeDocument/2006/relationships/font" Target="fonts/CenturySchoolbook-boldItalic.fntdata"/><Relationship Id="rId12" Type="http://schemas.openxmlformats.org/officeDocument/2006/relationships/slide" Target="slides/slide6.xml"/><Relationship Id="rId56" Type="http://schemas.openxmlformats.org/officeDocument/2006/relationships/font" Target="fonts/CenturySchoolbook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f38457b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f38457b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s-dot-devsite-v2-prod.appspot.com/machine-learning/crash-course/regularization-for-sparsity/reg-compare?hl=es_419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5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9" Type="http://schemas.openxmlformats.org/officeDocument/2006/relationships/image" Target="../media/image50.png"/><Relationship Id="rId15" Type="http://schemas.openxmlformats.org/officeDocument/2006/relationships/image" Target="../media/image60.png"/><Relationship Id="rId14" Type="http://schemas.openxmlformats.org/officeDocument/2006/relationships/image" Target="../media/image56.png"/><Relationship Id="rId17" Type="http://schemas.openxmlformats.org/officeDocument/2006/relationships/image" Target="../media/image62.png"/><Relationship Id="rId16" Type="http://schemas.openxmlformats.org/officeDocument/2006/relationships/image" Target="../media/image61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Relationship Id="rId8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edium.com/mlreview/l1-norm-regularization-and-sparsity-explained-for-dummies-5b0e4be3938a#:~:text=The%20big%20claim%20they%20often,solution%20could%20avoid%20over%2Dfitting." TargetMode="External"/><Relationship Id="rId4" Type="http://schemas.openxmlformats.org/officeDocument/2006/relationships/hyperlink" Target="https://web.stanford.edu/~hastie/TALKS/enet_talk.pdf" TargetMode="External"/><Relationship Id="rId5" Type="http://schemas.openxmlformats.org/officeDocument/2006/relationships/hyperlink" Target="https://www.dataquest.io/blog/learning-curves-machine-learning/" TargetMode="External"/><Relationship Id="rId6" Type="http://schemas.openxmlformats.org/officeDocument/2006/relationships/hyperlink" Target="https://machinelearningmastery.com/tactics-to-combat-imbalanced-classes-in-your-machine-learning-dataset/" TargetMode="External"/><Relationship Id="rId7" Type="http://schemas.openxmlformats.org/officeDocument/2006/relationships/hyperlink" Target="https://www.kaggle.com/janiobachmann/credit-fraud-dealing-with-imbalanced-datase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 Validación, Evaluación y Regularización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Wilson Sandoval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9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Exactitud</a:t>
            </a:r>
            <a:endParaRPr/>
          </a:p>
        </p:txBody>
      </p:sp>
      <p:sp>
        <p:nvSpPr>
          <p:cNvPr id="350" name="Google Shape;350;p9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También llamado Accuracy, es la proporción de ejemplos bien clasificados</a:t>
            </a:r>
            <a:endParaRPr/>
          </a:p>
        </p:txBody>
      </p:sp>
      <p:sp>
        <p:nvSpPr>
          <p:cNvPr id="351" name="Google Shape;351;p9"/>
          <p:cNvSpPr/>
          <p:nvPr/>
        </p:nvSpPr>
        <p:spPr>
          <a:xfrm>
            <a:off x="986250" y="2198900"/>
            <a:ext cx="2571600" cy="94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¿Cuántos cómo nosotros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quedamos </a:t>
            </a:r>
            <a:r>
              <a:rPr b="0" i="0" lang="e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bien </a:t>
            </a: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clasificados?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3">
            <a:alphaModFix/>
          </a:blip>
          <a:srcRect b="0" l="0" r="0" t="50575"/>
          <a:stretch/>
        </p:blipFill>
        <p:spPr>
          <a:xfrm>
            <a:off x="1559207" y="3768510"/>
            <a:ext cx="2185918" cy="9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8461" y="4045725"/>
            <a:ext cx="4572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600" y="3376100"/>
            <a:ext cx="1227494" cy="12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425" y="3083650"/>
            <a:ext cx="1908135" cy="19199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10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1" name="Google Shape;36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Sensibilidad</a:t>
            </a:r>
            <a:endParaRPr/>
          </a:p>
        </p:txBody>
      </p:sp>
      <p:pic>
        <p:nvPicPr>
          <p:cNvPr id="362" name="Google Shape;3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4900" y="3960050"/>
            <a:ext cx="26289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0"/>
          <p:cNvSpPr txBox="1"/>
          <p:nvPr>
            <p:ph idx="1" type="body"/>
          </p:nvPr>
        </p:nvSpPr>
        <p:spPr>
          <a:xfrm>
            <a:off x="311700" y="1152475"/>
            <a:ext cx="8652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También llamado Recall o recuperación, intenta responder la siguiente pregunta: ¿Qué proporción de positivos reales se identificó </a:t>
            </a:r>
            <a:r>
              <a:rPr lang="es">
                <a:solidFill>
                  <a:srgbClr val="FF0000"/>
                </a:solidFill>
              </a:rPr>
              <a:t>correctamente</a:t>
            </a:r>
            <a:r>
              <a:rPr lang="es"/>
              <a:t>?</a:t>
            </a:r>
            <a:endParaRPr/>
          </a:p>
        </p:txBody>
      </p:sp>
      <p:sp>
        <p:nvSpPr>
          <p:cNvPr id="364" name="Google Shape;364;p10"/>
          <p:cNvSpPr/>
          <p:nvPr/>
        </p:nvSpPr>
        <p:spPr>
          <a:xfrm>
            <a:off x="986250" y="2198900"/>
            <a:ext cx="2571600" cy="94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¿Cuántos cómo yo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quedamos </a:t>
            </a:r>
            <a:r>
              <a:rPr b="0" i="0" lang="e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bien </a:t>
            </a: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clasificados?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11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Precisión</a:t>
            </a:r>
            <a:endParaRPr/>
          </a:p>
        </p:txBody>
      </p:sp>
      <p:sp>
        <p:nvSpPr>
          <p:cNvPr id="371" name="Google Shape;371;p11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¿Qué proporción de identificaciones positivas fue correcta?</a:t>
            </a:r>
            <a:endParaRPr/>
          </a:p>
        </p:txBody>
      </p:sp>
      <p:sp>
        <p:nvSpPr>
          <p:cNvPr id="372" name="Google Shape;372;p11"/>
          <p:cNvSpPr/>
          <p:nvPr/>
        </p:nvSpPr>
        <p:spPr>
          <a:xfrm>
            <a:off x="986250" y="2198900"/>
            <a:ext cx="2571600" cy="94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¿Cuántos gatos clasificados quedaron bien?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774" y="4119825"/>
            <a:ext cx="1857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400" y="3287700"/>
            <a:ext cx="1690900" cy="16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6425" y="267890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12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F1 score</a:t>
            </a:r>
            <a:endParaRPr/>
          </a:p>
        </p:txBody>
      </p:sp>
      <p:sp>
        <p:nvSpPr>
          <p:cNvPr id="382" name="Google Shape;382;p12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Toma en cuenta la sensibilidad y la precisión. El peor modelo se obtiene cuando es cero. El mejor modelo se obtiene cuando es uno.</a:t>
            </a:r>
            <a:endParaRPr/>
          </a:p>
        </p:txBody>
      </p:sp>
      <p:pic>
        <p:nvPicPr>
          <p:cNvPr id="383" name="Google Shape;3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8563" y="4184700"/>
            <a:ext cx="29718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p13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89" name="Google Shape;38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Tasa de Falsos Positivos</a:t>
            </a:r>
            <a:endParaRPr/>
          </a:p>
        </p:txBody>
      </p:sp>
      <p:sp>
        <p:nvSpPr>
          <p:cNvPr id="390" name="Google Shape;390;p13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¿Qué proporción de ejemplos positivos quedaron clasificados </a:t>
            </a:r>
            <a:r>
              <a:rPr lang="es">
                <a:solidFill>
                  <a:srgbClr val="FF0000"/>
                </a:solidFill>
              </a:rPr>
              <a:t>incorrectamente</a:t>
            </a:r>
            <a:r>
              <a:rPr lang="es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986250" y="2198900"/>
            <a:ext cx="2571600" cy="94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¿Cuántos cómo yo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quedamos </a:t>
            </a:r>
            <a:r>
              <a:rPr b="0" i="0" lang="e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mal </a:t>
            </a: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clasificados?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3">
            <a:alphaModFix/>
          </a:blip>
          <a:srcRect b="0" l="0" r="0" t="50575"/>
          <a:stretch/>
        </p:blipFill>
        <p:spPr>
          <a:xfrm>
            <a:off x="311700" y="3305625"/>
            <a:ext cx="3246149" cy="141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249" y="3920900"/>
            <a:ext cx="263842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" name="Google Shape;398;p14"/>
          <p:cNvGraphicFramePr/>
          <p:nvPr/>
        </p:nvGraphicFramePr>
        <p:xfrm>
          <a:off x="4638400" y="2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750425"/>
                <a:gridCol w="750425"/>
                <a:gridCol w="750425"/>
                <a:gridCol w="750425"/>
                <a:gridCol w="7504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TP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Especificidad</a:t>
            </a:r>
            <a:endParaRPr/>
          </a:p>
        </p:txBody>
      </p:sp>
      <p:sp>
        <p:nvSpPr>
          <p:cNvPr id="400" name="Google Shape;400;p14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¿Qué proporción de ejemplos positivos quedaron clasificados </a:t>
            </a:r>
            <a:r>
              <a:rPr lang="es">
                <a:solidFill>
                  <a:srgbClr val="FF0000"/>
                </a:solidFill>
              </a:rPr>
              <a:t>correctamente</a:t>
            </a:r>
            <a:r>
              <a:rPr lang="es">
                <a:solidFill>
                  <a:srgbClr val="000000"/>
                </a:solidFill>
              </a:rPr>
              <a:t>?</a:t>
            </a:r>
            <a:endParaRPr sz="2200"/>
          </a:p>
        </p:txBody>
      </p:sp>
      <p:sp>
        <p:nvSpPr>
          <p:cNvPr id="401" name="Google Shape;401;p14"/>
          <p:cNvSpPr/>
          <p:nvPr/>
        </p:nvSpPr>
        <p:spPr>
          <a:xfrm>
            <a:off x="986250" y="2198900"/>
            <a:ext cx="2571600" cy="94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¿Cuántos cómo yo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quedamos </a:t>
            </a:r>
            <a:r>
              <a:rPr b="0" i="0" lang="e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bien </a:t>
            </a: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clasificados?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4"/>
          <p:cNvPicPr preferRelativeResize="0"/>
          <p:nvPr/>
        </p:nvPicPr>
        <p:blipFill rotWithShape="1">
          <a:blip r:embed="rId3">
            <a:alphaModFix/>
          </a:blip>
          <a:srcRect b="0" l="0" r="0" t="50575"/>
          <a:stretch/>
        </p:blipFill>
        <p:spPr>
          <a:xfrm>
            <a:off x="311700" y="3305625"/>
            <a:ext cx="3246149" cy="141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8486" y="4119825"/>
            <a:ext cx="41719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/>
          <p:nvPr>
            <p:ph type="title"/>
          </p:nvPr>
        </p:nvSpPr>
        <p:spPr>
          <a:xfrm>
            <a:off x="2672100" y="569275"/>
            <a:ext cx="26718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Ejemplo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16"/>
          <p:cNvGraphicFramePr/>
          <p:nvPr/>
        </p:nvGraphicFramePr>
        <p:xfrm>
          <a:off x="478575" y="24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Enfermo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Sano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90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91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¿Qué pasa si confiamos sólo en la exactitud?</a:t>
            </a:r>
            <a:endParaRPr/>
          </a:p>
        </p:txBody>
      </p: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Calcule el accuracy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¿Confiaría en este modelo?</a:t>
            </a:r>
            <a:endParaRPr/>
          </a:p>
        </p:txBody>
      </p:sp>
      <p:pic>
        <p:nvPicPr>
          <p:cNvPr id="416" name="Google Shape;4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86" y="4286350"/>
            <a:ext cx="4572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675" y="2367200"/>
            <a:ext cx="3923661" cy="2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Google Shape;422;p17"/>
          <p:cNvGraphicFramePr/>
          <p:nvPr/>
        </p:nvGraphicFramePr>
        <p:xfrm>
          <a:off x="478575" y="24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Enfermo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Sano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90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91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23" name="Google Shape;4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Tenemos un problema!</a:t>
            </a:r>
            <a:endParaRPr/>
          </a:p>
        </p:txBody>
      </p:sp>
      <p:sp>
        <p:nvSpPr>
          <p:cNvPr id="424" name="Google Shape;424;p17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 100 diagnósticos, 91 son clasificados bien. Eso es muy bueno!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 91 pacientes sanos, 90 son clasificados bien. Eso también es muy bueno!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Pero de los 9 pacientes enfermos, solo 1 es clasificado bien!</a:t>
            </a:r>
            <a:endParaRPr/>
          </a:p>
        </p:txBody>
      </p:sp>
      <p:pic>
        <p:nvPicPr>
          <p:cNvPr id="425" name="Google Shape;4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86" y="4286350"/>
            <a:ext cx="4572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675" y="2367200"/>
            <a:ext cx="3923661" cy="2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Google Shape;431;p18"/>
          <p:cNvGraphicFramePr/>
          <p:nvPr/>
        </p:nvGraphicFramePr>
        <p:xfrm>
          <a:off x="478575" y="24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Enfermo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Sano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90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91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32" name="Google Shape;4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Precisión y sensibilidad al rescate!</a:t>
            </a:r>
            <a:endParaRPr/>
          </a:p>
        </p:txBody>
      </p:sp>
      <p:sp>
        <p:nvSpPr>
          <p:cNvPr id="433" name="Google Shape;433;p18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Ahora, calcule la precisión y la sensibilidad</a:t>
            </a:r>
            <a:endParaRPr/>
          </a:p>
        </p:txBody>
      </p:sp>
      <p:pic>
        <p:nvPicPr>
          <p:cNvPr id="434" name="Google Shape;4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86" y="4286350"/>
            <a:ext cx="4572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675" y="2367200"/>
            <a:ext cx="3923661" cy="2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idx="1" type="body"/>
          </p:nvPr>
        </p:nvSpPr>
        <p:spPr>
          <a:xfrm>
            <a:off x="311700" y="503275"/>
            <a:ext cx="85206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000"/>
              <a:t>Más allá de interpretar los parámetros de un modelo, uno de los propósitos de Machine Learning es </a:t>
            </a:r>
            <a:r>
              <a:rPr b="1" lang="es" sz="3000">
                <a:solidFill>
                  <a:srgbClr val="FF0000"/>
                </a:solidFill>
              </a:rPr>
              <a:t>ajustar el mejor modelo de pronóstico</a:t>
            </a:r>
            <a:r>
              <a:rPr lang="es" sz="3000">
                <a:solidFill>
                  <a:srgbClr val="FF0000"/>
                </a:solidFill>
              </a:rPr>
              <a:t>.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 txBox="1"/>
          <p:nvPr/>
        </p:nvSpPr>
        <p:spPr>
          <a:xfrm>
            <a:off x="985750" y="2830825"/>
            <a:ext cx="73425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3000">
                <a:solidFill>
                  <a:schemeClr val="dk2"/>
                </a:solidFill>
              </a:rPr>
              <a:t>Pero, 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3000">
                <a:solidFill>
                  <a:schemeClr val="dk2"/>
                </a:solidFill>
              </a:rPr>
              <a:t>¿Qué es el mejor modelo?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3000">
                <a:solidFill>
                  <a:schemeClr val="dk2"/>
                </a:solidFill>
              </a:rPr>
              <a:t>¿Cómo sabemos que es el mejor?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Google Shape;440;p19"/>
          <p:cNvGraphicFramePr/>
          <p:nvPr/>
        </p:nvGraphicFramePr>
        <p:xfrm>
          <a:off x="478575" y="24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Enfermo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Sano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90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91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41" name="Google Shape;4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Precisión y sensibilidad al rescate!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Precisión</a:t>
            </a:r>
            <a:r>
              <a:rPr lang="es"/>
              <a:t>: Cuando nuestro modelo clasifica una enfermedad, lo hace correctamente el 50% de veces.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Sensibilidad</a:t>
            </a:r>
            <a:r>
              <a:rPr lang="es"/>
              <a:t>: Nuestro modelo identifica el 11% de los pacientes enfermos</a:t>
            </a:r>
            <a:endParaRPr/>
          </a:p>
        </p:txBody>
      </p:sp>
      <p:pic>
        <p:nvPicPr>
          <p:cNvPr id="443" name="Google Shape;4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86" y="4286350"/>
            <a:ext cx="4572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675" y="2367200"/>
            <a:ext cx="3923661" cy="2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" name="Google Shape;449;p20"/>
          <p:cNvGraphicFramePr/>
          <p:nvPr/>
        </p:nvGraphicFramePr>
        <p:xfrm>
          <a:off x="545225" y="2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Enfermo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8 FN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Sano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90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91 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50" name="Google Shape;45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F1 score. Una métrica más confiable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1" name="Google Shape;451;p20"/>
          <p:cNvSpPr txBox="1"/>
          <p:nvPr>
            <p:ph idx="1" type="body"/>
          </p:nvPr>
        </p:nvSpPr>
        <p:spPr>
          <a:xfrm>
            <a:off x="311700" y="1152475"/>
            <a:ext cx="8520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Calcule el F1-score. Concluya</a:t>
            </a:r>
            <a:endParaRPr/>
          </a:p>
        </p:txBody>
      </p:sp>
      <p:pic>
        <p:nvPicPr>
          <p:cNvPr id="452" name="Google Shape;4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450" y="1952275"/>
            <a:ext cx="3923661" cy="261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450" y="4239825"/>
            <a:ext cx="29718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Precisión y sensibilidad. Una lucha incesante!</a:t>
            </a:r>
            <a:endParaRPr/>
          </a:p>
        </p:txBody>
      </p:sp>
      <p:sp>
        <p:nvSpPr>
          <p:cNvPr id="459" name="Google Shape;459;p2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Calcule la precisión y la sensibilidad de este modelo de regresión logística.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mide cada una?</a:t>
            </a:r>
            <a:endParaRPr/>
          </a:p>
        </p:txBody>
      </p:sp>
      <p:pic>
        <p:nvPicPr>
          <p:cNvPr id="460" name="Google Shape;4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75" y="2166850"/>
            <a:ext cx="8615550" cy="187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1"/>
          <p:cNvSpPr txBox="1"/>
          <p:nvPr/>
        </p:nvSpPr>
        <p:spPr>
          <a:xfrm>
            <a:off x="609600" y="4781450"/>
            <a:ext cx="8114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 tomada de: https://developers.google.com/machine-learning/crash-course/classification/precision-and-recall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 umbral se mueve hacia la </a:t>
            </a:r>
            <a:r>
              <a:rPr lang="es">
                <a:solidFill>
                  <a:srgbClr val="FF0000"/>
                </a:solidFill>
              </a:rPr>
              <a:t>derecha</a:t>
            </a:r>
            <a:endParaRPr/>
          </a:p>
        </p:txBody>
      </p:sp>
      <p:sp>
        <p:nvSpPr>
          <p:cNvPr id="467" name="Google Shape;467;p2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Calcule nuevamente la precisión y la sensibilidad.</a:t>
            </a:r>
            <a:endParaRPr/>
          </a:p>
        </p:txBody>
      </p:sp>
      <p:pic>
        <p:nvPicPr>
          <p:cNvPr id="468" name="Google Shape;4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25" y="1618850"/>
            <a:ext cx="7962175" cy="1774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9" name="Google Shape;469;p22"/>
          <p:cNvGraphicFramePr/>
          <p:nvPr/>
        </p:nvGraphicFramePr>
        <p:xfrm>
          <a:off x="2413650" y="357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Spam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7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4 FN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11 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NoSpam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 FP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18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19 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 umbral se mueve hacia la </a:t>
            </a:r>
            <a:r>
              <a:rPr lang="es">
                <a:solidFill>
                  <a:srgbClr val="FF0000"/>
                </a:solidFill>
              </a:rPr>
              <a:t>izquierda</a:t>
            </a:r>
            <a:endParaRPr/>
          </a:p>
        </p:txBody>
      </p:sp>
      <p:sp>
        <p:nvSpPr>
          <p:cNvPr id="475" name="Google Shape;475;p2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Calcule otra vez la precisión y la sensibilidad. </a:t>
            </a:r>
            <a:r>
              <a:rPr b="1" lang="es"/>
              <a:t>Concluya</a:t>
            </a:r>
            <a:endParaRPr b="1"/>
          </a:p>
        </p:txBody>
      </p:sp>
      <p:pic>
        <p:nvPicPr>
          <p:cNvPr id="476" name="Google Shape;4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55" y="1656300"/>
            <a:ext cx="7947446" cy="177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7" name="Google Shape;477;p23"/>
          <p:cNvGraphicFramePr/>
          <p:nvPr/>
        </p:nvGraphicFramePr>
        <p:xfrm>
          <a:off x="2413650" y="357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94200"/>
                <a:gridCol w="916525"/>
                <a:gridCol w="805350"/>
                <a:gridCol w="805350"/>
                <a:gridCol w="805350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Spam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9 TP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 FN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11 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NoSpam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 FP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16 TN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19 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Resultados</a:t>
            </a:r>
            <a:endParaRPr/>
          </a:p>
        </p:txBody>
      </p:sp>
      <p:graphicFrame>
        <p:nvGraphicFramePr>
          <p:cNvPr id="483" name="Google Shape;483;p2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Umbral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Precisión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Sensibilidad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0.65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0.88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0.64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0.60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0.75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0.82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4" name="Google Shape;484;p24"/>
          <p:cNvSpPr txBox="1"/>
          <p:nvPr/>
        </p:nvSpPr>
        <p:spPr>
          <a:xfrm>
            <a:off x="649175" y="3969975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Curva ROC</a:t>
            </a:r>
            <a:endParaRPr/>
          </a:p>
        </p:txBody>
      </p:sp>
      <p:sp>
        <p:nvSpPr>
          <p:cNvPr id="490" name="Google Shape;490;p25"/>
          <p:cNvSpPr txBox="1"/>
          <p:nvPr>
            <p:ph idx="1" type="body"/>
          </p:nvPr>
        </p:nvSpPr>
        <p:spPr>
          <a:xfrm>
            <a:off x="311700" y="1152475"/>
            <a:ext cx="45570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Compara la </a:t>
            </a:r>
            <a:r>
              <a:rPr b="1" lang="es"/>
              <a:t>Tasa de Verdaderos Positivos (Precisión TPR)</a:t>
            </a:r>
            <a:r>
              <a:rPr lang="es"/>
              <a:t> y la </a:t>
            </a:r>
            <a:r>
              <a:rPr b="1" lang="es"/>
              <a:t>Tasa de Falsos Positivos (FPR) </a:t>
            </a:r>
            <a:r>
              <a:rPr lang="es"/>
              <a:t>para diferentes umbrales de clasificación.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/>
              <a:t>Reducir el umbral de clasificación clasifica más elementos como positivos, por lo que: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Aumentarán tanto los falsos positivos (TFR)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los verdaderos positivos (TPR). </a:t>
            </a:r>
            <a:endParaRPr/>
          </a:p>
        </p:txBody>
      </p:sp>
      <p:pic>
        <p:nvPicPr>
          <p:cNvPr id="491" name="Google Shape;4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100" y="1342300"/>
            <a:ext cx="3970500" cy="297666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5"/>
          <p:cNvSpPr txBox="1"/>
          <p:nvPr/>
        </p:nvSpPr>
        <p:spPr>
          <a:xfrm>
            <a:off x="311700" y="4806425"/>
            <a:ext cx="8352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Tomado de: https://developers.google.com/machine-learning/crash-course/classification/roc-and-auc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574" y="0"/>
            <a:ext cx="6142842" cy="47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 txBox="1"/>
          <p:nvPr/>
        </p:nvSpPr>
        <p:spPr>
          <a:xfrm>
            <a:off x="152400" y="4807725"/>
            <a:ext cx="8873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 tomada de: https://analyticsindiamag.com/beginners-guide-to-understanding-roc-curve-how-to-find-the-perfect-probability-threshold/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AUC</a:t>
            </a:r>
            <a:endParaRPr/>
          </a:p>
        </p:txBody>
      </p:sp>
      <p:sp>
        <p:nvSpPr>
          <p:cNvPr id="504" name="Google Shape;504;p27"/>
          <p:cNvSpPr txBox="1"/>
          <p:nvPr>
            <p:ph idx="1" type="body"/>
          </p:nvPr>
        </p:nvSpPr>
        <p:spPr>
          <a:xfrm>
            <a:off x="311700" y="1152475"/>
            <a:ext cx="45570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Área bajo la curva del ROC.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valor está entre 0 y 1.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puede interpretar como la probabilidad que un ejemplo positivo (</a:t>
            </a:r>
            <a:r>
              <a:rPr lang="es">
                <a:solidFill>
                  <a:srgbClr val="38761D"/>
                </a:solidFill>
              </a:rPr>
              <a:t>verde</a:t>
            </a:r>
            <a:r>
              <a:rPr lang="es"/>
              <a:t>) se encuentre a la derecha de un ejemplo negativo (</a:t>
            </a:r>
            <a:r>
              <a:rPr lang="es">
                <a:solidFill>
                  <a:srgbClr val="FF0000"/>
                </a:solidFill>
              </a:rPr>
              <a:t>rojo</a:t>
            </a:r>
            <a:r>
              <a:rPr lang="es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Mide la calidad del modelo sin importar el umbral.</a:t>
            </a:r>
            <a:endParaRPr/>
          </a:p>
        </p:txBody>
      </p: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889" y="1170125"/>
            <a:ext cx="3469710" cy="29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4">
            <a:alphaModFix/>
          </a:blip>
          <a:srcRect b="0" l="0" r="21463" t="0"/>
          <a:stretch/>
        </p:blipFill>
        <p:spPr>
          <a:xfrm>
            <a:off x="311700" y="3933825"/>
            <a:ext cx="4794350" cy="8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7"/>
          <p:cNvSpPr txBox="1"/>
          <p:nvPr/>
        </p:nvSpPr>
        <p:spPr>
          <a:xfrm>
            <a:off x="311700" y="4806425"/>
            <a:ext cx="8352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Tomado de: https://developers.google.com/machine-learning/crash-course/classification/roc-and-auc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La lucha entre el sesgo y la varianza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1676575" y="482950"/>
            <a:ext cx="547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>
                <a:solidFill>
                  <a:srgbClr val="0000FF"/>
                </a:solidFill>
              </a:rPr>
              <a:t>¿Cuál modelo es mejor?</a:t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67" name="Google Shape;67;p3"/>
          <p:cNvGrpSpPr/>
          <p:nvPr/>
        </p:nvGrpSpPr>
        <p:grpSpPr>
          <a:xfrm>
            <a:off x="3307595" y="1804949"/>
            <a:ext cx="2564638" cy="2023206"/>
            <a:chOff x="407807" y="1903493"/>
            <a:chExt cx="3605564" cy="2844377"/>
          </a:xfrm>
        </p:grpSpPr>
        <p:cxnSp>
          <p:nvCxnSpPr>
            <p:cNvPr id="68" name="Google Shape;68;p3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69" name="Google Shape;69;p3"/>
            <p:cNvGrpSpPr/>
            <p:nvPr/>
          </p:nvGrpSpPr>
          <p:grpSpPr>
            <a:xfrm>
              <a:off x="682546" y="1903493"/>
              <a:ext cx="3330825" cy="2844377"/>
              <a:chOff x="682546" y="1903493"/>
              <a:chExt cx="3330825" cy="2844377"/>
            </a:xfrm>
          </p:grpSpPr>
          <p:cxnSp>
            <p:nvCxnSpPr>
              <p:cNvPr id="70" name="Google Shape;70;p3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71" name="Google Shape;71;p3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" name="Google Shape;79;p3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1" name="Google Shape;81;p3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82" name="Google Shape;82;p3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" name="Google Shape;83;p3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4" name="Google Shape;84;p3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6" name="Google Shape;96;p3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98;p3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0" name="Google Shape;100;p3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01" name="Google Shape;101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2" name="Google Shape;102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03" name="Google Shape;103;p3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05" name="Google Shape;105;p3"/>
              <p:cNvSpPr txBox="1"/>
              <p:nvPr/>
            </p:nvSpPr>
            <p:spPr>
              <a:xfrm>
                <a:off x="1137571" y="4224670"/>
                <a:ext cx="2875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07" name="Google Shape;107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8" name="Google Shape;108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10" name="Google Shape;110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2" name="Google Shape;112;p3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13" name="Google Shape;113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4" name="Google Shape;114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15" name="Google Shape;115;p3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6" name="Google Shape;116;p3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17" name="Google Shape;117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8" name="Google Shape;118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9" name="Google Shape;119;p3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20" name="Google Shape;120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1" name="Google Shape;121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22" name="Google Shape;122;p3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" name="Google Shape;123;p3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24" name="Google Shape;124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" name="Google Shape;125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26" name="Google Shape;126;p3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27" name="Google Shape;127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8" name="Google Shape;128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29" name="Google Shape;129;p3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" name="Google Shape;130;p3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31" name="Google Shape;131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32" name="Google Shape;132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3" name="Google Shape;133;p3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34" name="Google Shape;134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35" name="Google Shape;135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6" name="Google Shape;136;p3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37" name="Google Shape;137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38" name="Google Shape;138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" name="Google Shape;139;p3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40" name="Google Shape;140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41" name="Google Shape;141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142" name="Google Shape;142;p3"/>
          <p:cNvGrpSpPr/>
          <p:nvPr/>
        </p:nvGrpSpPr>
        <p:grpSpPr>
          <a:xfrm>
            <a:off x="6319993" y="1804709"/>
            <a:ext cx="2512435" cy="2023446"/>
            <a:chOff x="407807" y="1903493"/>
            <a:chExt cx="3532174" cy="2844715"/>
          </a:xfrm>
        </p:grpSpPr>
        <p:cxnSp>
          <p:nvCxnSpPr>
            <p:cNvPr id="143" name="Google Shape;143;p3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144" name="Google Shape;144;p3"/>
            <p:cNvGrpSpPr/>
            <p:nvPr/>
          </p:nvGrpSpPr>
          <p:grpSpPr>
            <a:xfrm>
              <a:off x="682546" y="1903493"/>
              <a:ext cx="3257435" cy="2844715"/>
              <a:chOff x="682546" y="1903493"/>
              <a:chExt cx="3257435" cy="2844715"/>
            </a:xfrm>
          </p:grpSpPr>
          <p:cxnSp>
            <p:nvCxnSpPr>
              <p:cNvPr id="145" name="Google Shape;145;p3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146" name="Google Shape;146;p3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4" name="Google Shape;154;p3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6" name="Google Shape;156;p3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157" name="Google Shape;157;p3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8" name="Google Shape;158;p3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9" name="Google Shape;159;p3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3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3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71" name="Google Shape;171;p3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" name="Google Shape;173;p3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3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75" name="Google Shape;175;p3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76" name="Google Shape;176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7" name="Google Shape;177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8" name="Google Shape;178;p3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3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80" name="Google Shape;180;p3"/>
              <p:cNvSpPr txBox="1"/>
              <p:nvPr/>
            </p:nvSpPr>
            <p:spPr>
              <a:xfrm>
                <a:off x="811581" y="4225008"/>
                <a:ext cx="31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" name="Google Shape;181;p3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82" name="Google Shape;182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3" name="Google Shape;183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4" name="Google Shape;184;p3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85" name="Google Shape;185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6" name="Google Shape;186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7" name="Google Shape;187;p3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88" name="Google Shape;188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9" name="Google Shape;189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90" name="Google Shape;190;p3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" name="Google Shape;191;p3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92" name="Google Shape;192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93" name="Google Shape;193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4" name="Google Shape;194;p3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95" name="Google Shape;195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96" name="Google Shape;196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97" name="Google Shape;197;p3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8" name="Google Shape;198;p3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199" name="Google Shape;199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00" name="Google Shape;200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1" name="Google Shape;201;p3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202" name="Google Shape;202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03" name="Google Shape;203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04" name="Google Shape;204;p3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5" name="Google Shape;205;p3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206" name="Google Shape;206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07" name="Google Shape;207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8" name="Google Shape;208;p3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209" name="Google Shape;209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10" name="Google Shape;210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1" name="Google Shape;211;p3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212" name="Google Shape;212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13" name="Google Shape;213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4" name="Google Shape;214;p3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215" name="Google Shape;215;p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16" name="Google Shape;216;p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cxnSp>
        <p:nvCxnSpPr>
          <p:cNvPr id="217" name="Google Shape;217;p3"/>
          <p:cNvCxnSpPr/>
          <p:nvPr/>
        </p:nvCxnSpPr>
        <p:spPr>
          <a:xfrm>
            <a:off x="426150" y="3353712"/>
            <a:ext cx="2225100" cy="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grpSp>
        <p:nvGrpSpPr>
          <p:cNvPr id="218" name="Google Shape;218;p3"/>
          <p:cNvGrpSpPr/>
          <p:nvPr/>
        </p:nvGrpSpPr>
        <p:grpSpPr>
          <a:xfrm>
            <a:off x="621568" y="1804949"/>
            <a:ext cx="1829343" cy="2023206"/>
            <a:chOff x="682546" y="1903493"/>
            <a:chExt cx="2571830" cy="2844377"/>
          </a:xfrm>
        </p:grpSpPr>
        <p:cxnSp>
          <p:nvCxnSpPr>
            <p:cNvPr id="219" name="Google Shape;219;p3"/>
            <p:cNvCxnSpPr/>
            <p:nvPr/>
          </p:nvCxnSpPr>
          <p:spPr>
            <a:xfrm rot="10800000">
              <a:off x="682546" y="2080979"/>
              <a:ext cx="0" cy="220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220" name="Google Shape;220;p3"/>
            <p:cNvSpPr/>
            <p:nvPr/>
          </p:nvSpPr>
          <p:spPr>
            <a:xfrm>
              <a:off x="1084738" y="3367108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182075" y="274655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80327" y="301643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00761" y="359434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374706" y="2874914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682171" y="3533327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455574" y="370061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2025416" y="2442979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8" name="Google Shape;228;p3"/>
            <p:cNvCxnSpPr/>
            <p:nvPr/>
          </p:nvCxnSpPr>
          <p:spPr>
            <a:xfrm>
              <a:off x="1652642" y="27448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3"/>
            <p:cNvCxnSpPr/>
            <p:nvPr/>
          </p:nvCxnSpPr>
          <p:spPr>
            <a:xfrm flipH="1" rot="10800000">
              <a:off x="1652642" y="27447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0" name="Google Shape;230;p3"/>
            <p:cNvGrpSpPr/>
            <p:nvPr/>
          </p:nvGrpSpPr>
          <p:grpSpPr>
            <a:xfrm>
              <a:off x="2002486" y="3494456"/>
              <a:ext cx="183000" cy="183120"/>
              <a:chOff x="1975282" y="3391039"/>
              <a:chExt cx="183000" cy="183120"/>
            </a:xfrm>
          </p:grpSpPr>
          <p:cxnSp>
            <p:nvCxnSpPr>
              <p:cNvPr id="231" name="Google Shape;231;p3"/>
              <p:cNvCxnSpPr/>
              <p:nvPr/>
            </p:nvCxnSpPr>
            <p:spPr>
              <a:xfrm>
                <a:off x="1975282" y="339115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3"/>
              <p:cNvCxnSpPr/>
              <p:nvPr/>
            </p:nvCxnSpPr>
            <p:spPr>
              <a:xfrm flipH="1" rot="10800000">
                <a:off x="1975282" y="339103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233" name="Google Shape;233;p3"/>
            <p:cNvCxnSpPr/>
            <p:nvPr/>
          </p:nvCxnSpPr>
          <p:spPr>
            <a:xfrm>
              <a:off x="2781421" y="36582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3"/>
            <p:cNvCxnSpPr/>
            <p:nvPr/>
          </p:nvCxnSpPr>
          <p:spPr>
            <a:xfrm flipH="1" rot="10800000">
              <a:off x="2781421" y="36581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3"/>
            <p:cNvCxnSpPr/>
            <p:nvPr/>
          </p:nvCxnSpPr>
          <p:spPr>
            <a:xfrm>
              <a:off x="2222384" y="268500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3"/>
            <p:cNvCxnSpPr/>
            <p:nvPr/>
          </p:nvCxnSpPr>
          <p:spPr>
            <a:xfrm flipH="1" rot="10800000">
              <a:off x="2222384" y="26848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3"/>
            <p:cNvCxnSpPr/>
            <p:nvPr/>
          </p:nvCxnSpPr>
          <p:spPr>
            <a:xfrm>
              <a:off x="2152749" y="30902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3"/>
            <p:cNvCxnSpPr/>
            <p:nvPr/>
          </p:nvCxnSpPr>
          <p:spPr>
            <a:xfrm flipH="1" rot="10800000">
              <a:off x="2152749" y="30901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3"/>
            <p:cNvCxnSpPr/>
            <p:nvPr/>
          </p:nvCxnSpPr>
          <p:spPr>
            <a:xfrm>
              <a:off x="1628634" y="222104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3"/>
            <p:cNvCxnSpPr/>
            <p:nvPr/>
          </p:nvCxnSpPr>
          <p:spPr>
            <a:xfrm flipH="1" rot="10800000">
              <a:off x="1628634" y="222092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3"/>
            <p:cNvCxnSpPr/>
            <p:nvPr/>
          </p:nvCxnSpPr>
          <p:spPr>
            <a:xfrm>
              <a:off x="1445754" y="315605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3"/>
            <p:cNvCxnSpPr/>
            <p:nvPr/>
          </p:nvCxnSpPr>
          <p:spPr>
            <a:xfrm flipH="1" rot="10800000">
              <a:off x="1445754" y="315593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3"/>
            <p:cNvCxnSpPr/>
            <p:nvPr/>
          </p:nvCxnSpPr>
          <p:spPr>
            <a:xfrm>
              <a:off x="2768304" y="26110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3"/>
            <p:cNvCxnSpPr/>
            <p:nvPr/>
          </p:nvCxnSpPr>
          <p:spPr>
            <a:xfrm flipH="1" rot="10800000">
              <a:off x="2768304" y="26109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5" name="Google Shape;245;p3"/>
            <p:cNvSpPr/>
            <p:nvPr/>
          </p:nvSpPr>
          <p:spPr>
            <a:xfrm>
              <a:off x="1106304" y="377133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262874" y="350290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7" name="Google Shape;247;p3"/>
            <p:cNvCxnSpPr/>
            <p:nvPr/>
          </p:nvCxnSpPr>
          <p:spPr>
            <a:xfrm>
              <a:off x="2315442" y="36089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3"/>
            <p:cNvCxnSpPr/>
            <p:nvPr/>
          </p:nvCxnSpPr>
          <p:spPr>
            <a:xfrm flipH="1" rot="10800000">
              <a:off x="2315442" y="360886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49" name="Google Shape;249;p3"/>
            <p:cNvGrpSpPr/>
            <p:nvPr/>
          </p:nvGrpSpPr>
          <p:grpSpPr>
            <a:xfrm>
              <a:off x="2054341" y="2181984"/>
              <a:ext cx="183000" cy="183120"/>
              <a:chOff x="2152749" y="2210686"/>
              <a:chExt cx="183000" cy="183120"/>
            </a:xfrm>
          </p:grpSpPr>
          <p:cxnSp>
            <p:nvCxnSpPr>
              <p:cNvPr id="250" name="Google Shape;250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252" name="Google Shape;252;p3"/>
            <p:cNvCxnSpPr/>
            <p:nvPr/>
          </p:nvCxnSpPr>
          <p:spPr>
            <a:xfrm>
              <a:off x="2676864" y="306461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3"/>
            <p:cNvCxnSpPr/>
            <p:nvPr/>
          </p:nvCxnSpPr>
          <p:spPr>
            <a:xfrm flipH="1" rot="10800000">
              <a:off x="2676864" y="306449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54" name="Google Shape;254;p3"/>
            <p:cNvGrpSpPr/>
            <p:nvPr/>
          </p:nvGrpSpPr>
          <p:grpSpPr>
            <a:xfrm>
              <a:off x="2305149" y="2363086"/>
              <a:ext cx="183000" cy="183120"/>
              <a:chOff x="2152749" y="2210686"/>
              <a:chExt cx="183000" cy="183120"/>
            </a:xfrm>
          </p:grpSpPr>
          <p:cxnSp>
            <p:nvCxnSpPr>
              <p:cNvPr id="255" name="Google Shape;255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7" name="Google Shape;257;p3"/>
            <p:cNvGrpSpPr/>
            <p:nvPr/>
          </p:nvGrpSpPr>
          <p:grpSpPr>
            <a:xfrm>
              <a:off x="783616" y="2206183"/>
              <a:ext cx="183000" cy="183120"/>
              <a:chOff x="2152749" y="2210686"/>
              <a:chExt cx="183000" cy="183120"/>
            </a:xfrm>
          </p:grpSpPr>
          <p:cxnSp>
            <p:nvCxnSpPr>
              <p:cNvPr id="258" name="Google Shape;258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0" name="Google Shape;260;p3"/>
            <p:cNvGrpSpPr/>
            <p:nvPr/>
          </p:nvGrpSpPr>
          <p:grpSpPr>
            <a:xfrm>
              <a:off x="1282390" y="2017788"/>
              <a:ext cx="183000" cy="183120"/>
              <a:chOff x="2152749" y="2210686"/>
              <a:chExt cx="183000" cy="183120"/>
            </a:xfrm>
          </p:grpSpPr>
          <p:cxnSp>
            <p:nvCxnSpPr>
              <p:cNvPr id="261" name="Google Shape;261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63" name="Google Shape;263;p3"/>
            <p:cNvSpPr/>
            <p:nvPr/>
          </p:nvSpPr>
          <p:spPr>
            <a:xfrm>
              <a:off x="894046" y="272830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" name="Google Shape;264;p3"/>
            <p:cNvGrpSpPr/>
            <p:nvPr/>
          </p:nvGrpSpPr>
          <p:grpSpPr>
            <a:xfrm>
              <a:off x="1663993" y="1903493"/>
              <a:ext cx="183000" cy="183120"/>
              <a:chOff x="2152749" y="2210686"/>
              <a:chExt cx="183000" cy="183120"/>
            </a:xfrm>
          </p:grpSpPr>
          <p:cxnSp>
            <p:nvCxnSpPr>
              <p:cNvPr id="265" name="Google Shape;265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" name="Google Shape;266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7" name="Google Shape;267;p3"/>
            <p:cNvGrpSpPr/>
            <p:nvPr/>
          </p:nvGrpSpPr>
          <p:grpSpPr>
            <a:xfrm>
              <a:off x="1043350" y="2376936"/>
              <a:ext cx="183000" cy="183120"/>
              <a:chOff x="2152749" y="2210686"/>
              <a:chExt cx="183000" cy="183120"/>
            </a:xfrm>
          </p:grpSpPr>
          <p:cxnSp>
            <p:nvCxnSpPr>
              <p:cNvPr id="268" name="Google Shape;268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0" name="Google Shape;270;p3"/>
            <p:cNvSpPr/>
            <p:nvPr/>
          </p:nvSpPr>
          <p:spPr>
            <a:xfrm>
              <a:off x="695874" y="2885970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1" name="Google Shape;271;p3"/>
            <p:cNvGrpSpPr/>
            <p:nvPr/>
          </p:nvGrpSpPr>
          <p:grpSpPr>
            <a:xfrm>
              <a:off x="782185" y="2461119"/>
              <a:ext cx="183000" cy="183120"/>
              <a:chOff x="2152749" y="2210686"/>
              <a:chExt cx="183000" cy="183120"/>
            </a:xfrm>
          </p:grpSpPr>
          <p:cxnSp>
            <p:nvCxnSpPr>
              <p:cNvPr id="272" name="Google Shape;272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4" name="Google Shape;274;p3"/>
            <p:cNvGrpSpPr/>
            <p:nvPr/>
          </p:nvGrpSpPr>
          <p:grpSpPr>
            <a:xfrm>
              <a:off x="1958038" y="3783450"/>
              <a:ext cx="183000" cy="183120"/>
              <a:chOff x="2152749" y="2210686"/>
              <a:chExt cx="183000" cy="183120"/>
            </a:xfrm>
          </p:grpSpPr>
          <p:cxnSp>
            <p:nvCxnSpPr>
              <p:cNvPr id="275" name="Google Shape;275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77" name="Google Shape;277;p3"/>
            <p:cNvSpPr/>
            <p:nvPr/>
          </p:nvSpPr>
          <p:spPr>
            <a:xfrm>
              <a:off x="1704195" y="3178392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8" name="Google Shape;278;p3"/>
            <p:cNvGrpSpPr/>
            <p:nvPr/>
          </p:nvGrpSpPr>
          <p:grpSpPr>
            <a:xfrm>
              <a:off x="1734991" y="2514929"/>
              <a:ext cx="183000" cy="183120"/>
              <a:chOff x="2152749" y="2210686"/>
              <a:chExt cx="183000" cy="183120"/>
            </a:xfrm>
          </p:grpSpPr>
          <p:cxnSp>
            <p:nvCxnSpPr>
              <p:cNvPr id="279" name="Google Shape;279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1" name="Google Shape;281;p3"/>
            <p:cNvGrpSpPr/>
            <p:nvPr/>
          </p:nvGrpSpPr>
          <p:grpSpPr>
            <a:xfrm>
              <a:off x="1940329" y="2784697"/>
              <a:ext cx="183000" cy="183120"/>
              <a:chOff x="2152749" y="2210686"/>
              <a:chExt cx="183000" cy="183120"/>
            </a:xfrm>
          </p:grpSpPr>
          <p:cxnSp>
            <p:nvCxnSpPr>
              <p:cNvPr id="282" name="Google Shape;282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4" name="Google Shape;284;p3"/>
            <p:cNvGrpSpPr/>
            <p:nvPr/>
          </p:nvGrpSpPr>
          <p:grpSpPr>
            <a:xfrm>
              <a:off x="2193114" y="3837461"/>
              <a:ext cx="183000" cy="183120"/>
              <a:chOff x="2152749" y="2210686"/>
              <a:chExt cx="183000" cy="183120"/>
            </a:xfrm>
          </p:grpSpPr>
          <p:cxnSp>
            <p:nvCxnSpPr>
              <p:cNvPr id="285" name="Google Shape;285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7" name="Google Shape;287;p3"/>
            <p:cNvGrpSpPr/>
            <p:nvPr/>
          </p:nvGrpSpPr>
          <p:grpSpPr>
            <a:xfrm>
              <a:off x="1862719" y="3944201"/>
              <a:ext cx="183000" cy="183120"/>
              <a:chOff x="2152749" y="2210686"/>
              <a:chExt cx="183000" cy="183120"/>
            </a:xfrm>
          </p:grpSpPr>
          <p:cxnSp>
            <p:nvCxnSpPr>
              <p:cNvPr id="288" name="Google Shape;288;p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90" name="Google Shape;290;p3"/>
            <p:cNvSpPr txBox="1"/>
            <p:nvPr/>
          </p:nvSpPr>
          <p:spPr>
            <a:xfrm>
              <a:off x="1137576" y="4224670"/>
              <a:ext cx="211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1" name="Google Shape;291;p3"/>
          <p:cNvCxnSpPr/>
          <p:nvPr/>
        </p:nvCxnSpPr>
        <p:spPr>
          <a:xfrm>
            <a:off x="587750" y="1921475"/>
            <a:ext cx="1525800" cy="137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"/>
          <p:cNvSpPr/>
          <p:nvPr/>
        </p:nvSpPr>
        <p:spPr>
          <a:xfrm>
            <a:off x="3503875" y="2361358"/>
            <a:ext cx="905175" cy="995600"/>
          </a:xfrm>
          <a:custGeom>
            <a:rect b="b" l="l" r="r" t="t"/>
            <a:pathLst>
              <a:path extrusionOk="0" h="39824" w="36207">
                <a:moveTo>
                  <a:pt x="0" y="1846"/>
                </a:moveTo>
                <a:cubicBezTo>
                  <a:pt x="1884" y="1545"/>
                  <a:pt x="7234" y="-37"/>
                  <a:pt x="11303" y="38"/>
                </a:cubicBezTo>
                <a:cubicBezTo>
                  <a:pt x="15372" y="113"/>
                  <a:pt x="20722" y="414"/>
                  <a:pt x="24414" y="2298"/>
                </a:cubicBezTo>
                <a:cubicBezTo>
                  <a:pt x="28106" y="4182"/>
                  <a:pt x="31498" y="8101"/>
                  <a:pt x="33457" y="11341"/>
                </a:cubicBezTo>
                <a:cubicBezTo>
                  <a:pt x="35416" y="14581"/>
                  <a:pt x="36094" y="18348"/>
                  <a:pt x="36169" y="21739"/>
                </a:cubicBezTo>
                <a:cubicBezTo>
                  <a:pt x="36244" y="25130"/>
                  <a:pt x="35265" y="28672"/>
                  <a:pt x="33909" y="31686"/>
                </a:cubicBezTo>
                <a:cubicBezTo>
                  <a:pt x="32553" y="34700"/>
                  <a:pt x="29011" y="38468"/>
                  <a:pt x="28031" y="3982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"/>
          <p:cNvSpPr/>
          <p:nvPr/>
        </p:nvSpPr>
        <p:spPr>
          <a:xfrm>
            <a:off x="6524625" y="2137668"/>
            <a:ext cx="1101725" cy="1186550"/>
          </a:xfrm>
          <a:custGeom>
            <a:rect b="b" l="l" r="r" t="t"/>
            <a:pathLst>
              <a:path extrusionOk="0" h="47462" w="44069">
                <a:moveTo>
                  <a:pt x="0" y="14315"/>
                </a:moveTo>
                <a:cubicBezTo>
                  <a:pt x="889" y="13553"/>
                  <a:pt x="3239" y="10569"/>
                  <a:pt x="5334" y="9743"/>
                </a:cubicBezTo>
                <a:cubicBezTo>
                  <a:pt x="7430" y="8918"/>
                  <a:pt x="9843" y="9299"/>
                  <a:pt x="12573" y="9362"/>
                </a:cubicBezTo>
                <a:cubicBezTo>
                  <a:pt x="15304" y="9426"/>
                  <a:pt x="19431" y="8981"/>
                  <a:pt x="21717" y="10124"/>
                </a:cubicBezTo>
                <a:cubicBezTo>
                  <a:pt x="24003" y="11267"/>
                  <a:pt x="25654" y="14379"/>
                  <a:pt x="26289" y="16220"/>
                </a:cubicBezTo>
                <a:cubicBezTo>
                  <a:pt x="26924" y="18062"/>
                  <a:pt x="26988" y="20157"/>
                  <a:pt x="25527" y="21173"/>
                </a:cubicBezTo>
                <a:cubicBezTo>
                  <a:pt x="24067" y="22189"/>
                  <a:pt x="18288" y="20856"/>
                  <a:pt x="17526" y="22316"/>
                </a:cubicBezTo>
                <a:cubicBezTo>
                  <a:pt x="16764" y="23777"/>
                  <a:pt x="19495" y="28539"/>
                  <a:pt x="20955" y="29936"/>
                </a:cubicBezTo>
                <a:cubicBezTo>
                  <a:pt x="22416" y="31333"/>
                  <a:pt x="24956" y="31778"/>
                  <a:pt x="26289" y="30698"/>
                </a:cubicBezTo>
                <a:cubicBezTo>
                  <a:pt x="27623" y="29619"/>
                  <a:pt x="27940" y="25555"/>
                  <a:pt x="28956" y="23459"/>
                </a:cubicBezTo>
                <a:cubicBezTo>
                  <a:pt x="29972" y="21364"/>
                  <a:pt x="31242" y="20411"/>
                  <a:pt x="32385" y="18125"/>
                </a:cubicBezTo>
                <a:cubicBezTo>
                  <a:pt x="33528" y="15839"/>
                  <a:pt x="35243" y="11966"/>
                  <a:pt x="35814" y="9743"/>
                </a:cubicBezTo>
                <a:cubicBezTo>
                  <a:pt x="36386" y="7521"/>
                  <a:pt x="35560" y="6314"/>
                  <a:pt x="35814" y="4790"/>
                </a:cubicBezTo>
                <a:cubicBezTo>
                  <a:pt x="36068" y="3266"/>
                  <a:pt x="36322" y="1234"/>
                  <a:pt x="37338" y="599"/>
                </a:cubicBezTo>
                <a:cubicBezTo>
                  <a:pt x="38354" y="-36"/>
                  <a:pt x="40831" y="-480"/>
                  <a:pt x="41910" y="980"/>
                </a:cubicBezTo>
                <a:cubicBezTo>
                  <a:pt x="42990" y="2441"/>
                  <a:pt x="44323" y="7521"/>
                  <a:pt x="43815" y="9362"/>
                </a:cubicBezTo>
                <a:cubicBezTo>
                  <a:pt x="43307" y="11204"/>
                  <a:pt x="40450" y="10823"/>
                  <a:pt x="38862" y="12029"/>
                </a:cubicBezTo>
                <a:cubicBezTo>
                  <a:pt x="37275" y="13236"/>
                  <a:pt x="35052" y="14696"/>
                  <a:pt x="34290" y="16601"/>
                </a:cubicBezTo>
                <a:cubicBezTo>
                  <a:pt x="33528" y="18506"/>
                  <a:pt x="33909" y="21237"/>
                  <a:pt x="34290" y="23459"/>
                </a:cubicBezTo>
                <a:cubicBezTo>
                  <a:pt x="34671" y="25682"/>
                  <a:pt x="36195" y="27777"/>
                  <a:pt x="36576" y="29936"/>
                </a:cubicBezTo>
                <a:cubicBezTo>
                  <a:pt x="36957" y="32095"/>
                  <a:pt x="37021" y="34445"/>
                  <a:pt x="36576" y="36413"/>
                </a:cubicBezTo>
                <a:cubicBezTo>
                  <a:pt x="36132" y="38382"/>
                  <a:pt x="35179" y="39906"/>
                  <a:pt x="33909" y="41747"/>
                </a:cubicBezTo>
                <a:cubicBezTo>
                  <a:pt x="32639" y="43589"/>
                  <a:pt x="29782" y="46510"/>
                  <a:pt x="28956" y="4746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Descomposición del error de pronóstico</a:t>
            </a:r>
            <a:endParaRPr/>
          </a:p>
        </p:txBody>
      </p:sp>
      <p:sp>
        <p:nvSpPr>
          <p:cNvPr id="518" name="Google Shape;518;p29"/>
          <p:cNvSpPr txBox="1"/>
          <p:nvPr>
            <p:ph idx="1" type="body"/>
          </p:nvPr>
        </p:nvSpPr>
        <p:spPr>
          <a:xfrm>
            <a:off x="311700" y="3212375"/>
            <a:ext cx="85206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700"/>
              <a:t>El error de pronóstico para cada </a:t>
            </a:r>
            <a:r>
              <a:rPr i="1" lang="es" sz="1700"/>
              <a:t>x</a:t>
            </a:r>
            <a:r>
              <a:rPr lang="es" sz="1700"/>
              <a:t>, se puede descomponer como la suma de: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Varianza: Que tanto el pronóstico cambia.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Sesgo (bias): Que tanto el pronóstico medio y el objetivo medio se diferencian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ruido: Error inherente (irreducible) de los datos.</a:t>
            </a:r>
            <a:endParaRPr sz="1700"/>
          </a:p>
        </p:txBody>
      </p:sp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16850"/>
            <a:ext cx="8839197" cy="100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300" y="152400"/>
            <a:ext cx="538979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0"/>
          <p:cNvSpPr txBox="1"/>
          <p:nvPr/>
        </p:nvSpPr>
        <p:spPr>
          <a:xfrm>
            <a:off x="1663450" y="4744000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Modificado de: http://scott.fortmann-roe.com/docs/BiasVariance.html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0"/>
          <p:cNvSpPr txBox="1"/>
          <p:nvPr/>
        </p:nvSpPr>
        <p:spPr>
          <a:xfrm>
            <a:off x="7010925" y="2671613"/>
            <a:ext cx="1086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1" i="0" sz="17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30"/>
          <p:cNvCxnSpPr>
            <a:stCxn id="526" idx="1"/>
          </p:cNvCxnSpPr>
          <p:nvPr/>
        </p:nvCxnSpPr>
        <p:spPr>
          <a:xfrm flipH="1">
            <a:off x="5675025" y="2883863"/>
            <a:ext cx="1335900" cy="89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30"/>
          <p:cNvSpPr txBox="1"/>
          <p:nvPr/>
        </p:nvSpPr>
        <p:spPr>
          <a:xfrm>
            <a:off x="6887475" y="2047388"/>
            <a:ext cx="1333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Pronóstico</a:t>
            </a:r>
            <a:endParaRPr b="1" i="0" sz="17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30"/>
          <p:cNvCxnSpPr>
            <a:stCxn id="528" idx="1"/>
          </p:cNvCxnSpPr>
          <p:nvPr/>
        </p:nvCxnSpPr>
        <p:spPr>
          <a:xfrm flipH="1">
            <a:off x="5587875" y="2259638"/>
            <a:ext cx="1299600" cy="52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p30"/>
          <p:cNvSpPr txBox="1"/>
          <p:nvPr/>
        </p:nvSpPr>
        <p:spPr>
          <a:xfrm>
            <a:off x="6595175" y="387000"/>
            <a:ext cx="191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Sobre-ajuste (overfitting)</a:t>
            </a:r>
            <a:endParaRPr b="1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884825" y="2571750"/>
            <a:ext cx="15693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Bajo-ajuste (underfitting)</a:t>
            </a:r>
            <a:endParaRPr b="1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30"/>
          <p:cNvCxnSpPr/>
          <p:nvPr/>
        </p:nvCxnSpPr>
        <p:spPr>
          <a:xfrm>
            <a:off x="2379300" y="3046150"/>
            <a:ext cx="948600" cy="18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3" name="Google Shape;533;p30"/>
          <p:cNvCxnSpPr>
            <a:stCxn id="530" idx="1"/>
          </p:cNvCxnSpPr>
          <p:nvPr/>
        </p:nvCxnSpPr>
        <p:spPr>
          <a:xfrm flipH="1">
            <a:off x="5562875" y="599250"/>
            <a:ext cx="1032300" cy="59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 balance entre el sesgo y la varianza</a:t>
            </a:r>
            <a:endParaRPr/>
          </a:p>
        </p:txBody>
      </p:sp>
      <p:sp>
        <p:nvSpPr>
          <p:cNvPr id="539" name="Google Shape;539;p31"/>
          <p:cNvSpPr txBox="1"/>
          <p:nvPr/>
        </p:nvSpPr>
        <p:spPr>
          <a:xfrm>
            <a:off x="561800" y="4802375"/>
            <a:ext cx="8214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Tomado de: https://adolfoeliazat.com/2020/07/21/bias-variance-tradeoff-in-machine-learning/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674" y="1156325"/>
            <a:ext cx="4974855" cy="36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6375" y="2"/>
            <a:ext cx="1917625" cy="122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¿Cuál modelo tiene alta varianza? y ¿alto sesgo?</a:t>
            </a:r>
            <a:endParaRPr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3307595" y="1804949"/>
            <a:ext cx="2564638" cy="2023206"/>
            <a:chOff x="407807" y="1903493"/>
            <a:chExt cx="3605564" cy="2844377"/>
          </a:xfrm>
        </p:grpSpPr>
        <p:cxnSp>
          <p:nvCxnSpPr>
            <p:cNvPr id="548" name="Google Shape;548;p32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549" name="Google Shape;549;p32"/>
            <p:cNvGrpSpPr/>
            <p:nvPr/>
          </p:nvGrpSpPr>
          <p:grpSpPr>
            <a:xfrm>
              <a:off x="682546" y="1903493"/>
              <a:ext cx="3330825" cy="2844377"/>
              <a:chOff x="682546" y="1903493"/>
              <a:chExt cx="3330825" cy="2844377"/>
            </a:xfrm>
          </p:grpSpPr>
          <p:cxnSp>
            <p:nvCxnSpPr>
              <p:cNvPr id="550" name="Google Shape;550;p32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551" name="Google Shape;551;p32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9" name="Google Shape;559;p32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32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61" name="Google Shape;561;p32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562" name="Google Shape;562;p32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63" name="Google Shape;563;p32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4" name="Google Shape;564;p32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32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32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32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32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32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32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32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32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32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32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32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76" name="Google Shape;576;p32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8" name="Google Shape;578;p32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32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80" name="Google Shape;580;p32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581" name="Google Shape;581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2" name="Google Shape;582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83" name="Google Shape;583;p32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32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85" name="Google Shape;585;p32"/>
              <p:cNvSpPr txBox="1"/>
              <p:nvPr/>
            </p:nvSpPr>
            <p:spPr>
              <a:xfrm>
                <a:off x="1137571" y="4224670"/>
                <a:ext cx="2875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6" name="Google Shape;586;p32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587" name="Google Shape;587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8" name="Google Shape;588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9" name="Google Shape;589;p32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590" name="Google Shape;590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91" name="Google Shape;591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2" name="Google Shape;592;p32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593" name="Google Shape;593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94" name="Google Shape;594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595" name="Google Shape;595;p32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6" name="Google Shape;596;p32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597" name="Google Shape;597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98" name="Google Shape;598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9" name="Google Shape;599;p32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00" name="Google Shape;600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1" name="Google Shape;601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02" name="Google Shape;602;p32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3" name="Google Shape;603;p32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04" name="Google Shape;604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5" name="Google Shape;605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6" name="Google Shape;606;p32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07" name="Google Shape;607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08" name="Google Shape;608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09" name="Google Shape;609;p32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0" name="Google Shape;610;p32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11" name="Google Shape;611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12" name="Google Shape;612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3" name="Google Shape;613;p32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14" name="Google Shape;614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15" name="Google Shape;615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6" name="Google Shape;616;p32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17" name="Google Shape;617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18" name="Google Shape;618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9" name="Google Shape;619;p32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20" name="Google Shape;620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21" name="Google Shape;621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622" name="Google Shape;622;p32"/>
          <p:cNvGrpSpPr/>
          <p:nvPr/>
        </p:nvGrpSpPr>
        <p:grpSpPr>
          <a:xfrm>
            <a:off x="6319993" y="1804709"/>
            <a:ext cx="2512435" cy="2023446"/>
            <a:chOff x="407807" y="1903493"/>
            <a:chExt cx="3532174" cy="2844715"/>
          </a:xfrm>
        </p:grpSpPr>
        <p:cxnSp>
          <p:nvCxnSpPr>
            <p:cNvPr id="623" name="Google Shape;623;p32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624" name="Google Shape;624;p32"/>
            <p:cNvGrpSpPr/>
            <p:nvPr/>
          </p:nvGrpSpPr>
          <p:grpSpPr>
            <a:xfrm>
              <a:off x="682546" y="1903493"/>
              <a:ext cx="3257435" cy="2844715"/>
              <a:chOff x="682546" y="1903493"/>
              <a:chExt cx="3257435" cy="2844715"/>
            </a:xfrm>
          </p:grpSpPr>
          <p:cxnSp>
            <p:nvCxnSpPr>
              <p:cNvPr id="625" name="Google Shape;625;p32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626" name="Google Shape;626;p32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2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4" name="Google Shape;634;p32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32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36" name="Google Shape;636;p32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637" name="Google Shape;637;p32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8" name="Google Shape;638;p32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39" name="Google Shape;639;p32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32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32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32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32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32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32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32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32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32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32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32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51" name="Google Shape;651;p32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3" name="Google Shape;653;p32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" name="Google Shape;654;p32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655" name="Google Shape;655;p32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56" name="Google Shape;656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57" name="Google Shape;657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58" name="Google Shape;658;p32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32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60" name="Google Shape;660;p32"/>
              <p:cNvSpPr txBox="1"/>
              <p:nvPr/>
            </p:nvSpPr>
            <p:spPr>
              <a:xfrm>
                <a:off x="811581" y="4225008"/>
                <a:ext cx="31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1" name="Google Shape;661;p32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62" name="Google Shape;662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63" name="Google Shape;663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4" name="Google Shape;664;p32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65" name="Google Shape;665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66" name="Google Shape;666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7" name="Google Shape;667;p32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68" name="Google Shape;668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69" name="Google Shape;669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70" name="Google Shape;670;p32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1" name="Google Shape;671;p32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72" name="Google Shape;672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73" name="Google Shape;673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4" name="Google Shape;674;p32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75" name="Google Shape;675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76" name="Google Shape;676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77" name="Google Shape;677;p32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8" name="Google Shape;678;p32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79" name="Google Shape;679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80" name="Google Shape;680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1" name="Google Shape;681;p32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82" name="Google Shape;682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83" name="Google Shape;683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84" name="Google Shape;684;p32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5" name="Google Shape;685;p32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86" name="Google Shape;686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87" name="Google Shape;687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8" name="Google Shape;688;p32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89" name="Google Shape;689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90" name="Google Shape;690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1" name="Google Shape;691;p32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92" name="Google Shape;692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93" name="Google Shape;693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4" name="Google Shape;694;p32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695" name="Google Shape;695;p32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96" name="Google Shape;696;p32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cxnSp>
        <p:nvCxnSpPr>
          <p:cNvPr id="697" name="Google Shape;697;p32"/>
          <p:cNvCxnSpPr/>
          <p:nvPr/>
        </p:nvCxnSpPr>
        <p:spPr>
          <a:xfrm>
            <a:off x="426150" y="3353712"/>
            <a:ext cx="2225100" cy="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grpSp>
        <p:nvGrpSpPr>
          <p:cNvPr id="698" name="Google Shape;698;p32"/>
          <p:cNvGrpSpPr/>
          <p:nvPr/>
        </p:nvGrpSpPr>
        <p:grpSpPr>
          <a:xfrm>
            <a:off x="621568" y="1804949"/>
            <a:ext cx="1829343" cy="2023206"/>
            <a:chOff x="682546" y="1903493"/>
            <a:chExt cx="2571830" cy="2844377"/>
          </a:xfrm>
        </p:grpSpPr>
        <p:cxnSp>
          <p:nvCxnSpPr>
            <p:cNvPr id="699" name="Google Shape;699;p32"/>
            <p:cNvCxnSpPr/>
            <p:nvPr/>
          </p:nvCxnSpPr>
          <p:spPr>
            <a:xfrm rot="10800000">
              <a:off x="682546" y="2080979"/>
              <a:ext cx="0" cy="220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700" name="Google Shape;700;p32"/>
            <p:cNvSpPr/>
            <p:nvPr/>
          </p:nvSpPr>
          <p:spPr>
            <a:xfrm>
              <a:off x="1084738" y="3367108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1182075" y="274655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80327" y="301643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900761" y="359434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1374706" y="2874914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1682171" y="3533327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1455574" y="370061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2025416" y="2442979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8" name="Google Shape;708;p32"/>
            <p:cNvCxnSpPr/>
            <p:nvPr/>
          </p:nvCxnSpPr>
          <p:spPr>
            <a:xfrm>
              <a:off x="1652642" y="27448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9" name="Google Shape;709;p32"/>
            <p:cNvCxnSpPr/>
            <p:nvPr/>
          </p:nvCxnSpPr>
          <p:spPr>
            <a:xfrm flipH="1" rot="10800000">
              <a:off x="1652642" y="27447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10" name="Google Shape;710;p32"/>
            <p:cNvGrpSpPr/>
            <p:nvPr/>
          </p:nvGrpSpPr>
          <p:grpSpPr>
            <a:xfrm>
              <a:off x="2002486" y="3494456"/>
              <a:ext cx="183000" cy="183120"/>
              <a:chOff x="1975282" y="3391039"/>
              <a:chExt cx="183000" cy="183120"/>
            </a:xfrm>
          </p:grpSpPr>
          <p:cxnSp>
            <p:nvCxnSpPr>
              <p:cNvPr id="711" name="Google Shape;711;p32"/>
              <p:cNvCxnSpPr/>
              <p:nvPr/>
            </p:nvCxnSpPr>
            <p:spPr>
              <a:xfrm>
                <a:off x="1975282" y="339115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32"/>
              <p:cNvCxnSpPr/>
              <p:nvPr/>
            </p:nvCxnSpPr>
            <p:spPr>
              <a:xfrm flipH="1" rot="10800000">
                <a:off x="1975282" y="339103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713" name="Google Shape;713;p32"/>
            <p:cNvCxnSpPr/>
            <p:nvPr/>
          </p:nvCxnSpPr>
          <p:spPr>
            <a:xfrm>
              <a:off x="2781421" y="36582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32"/>
            <p:cNvCxnSpPr/>
            <p:nvPr/>
          </p:nvCxnSpPr>
          <p:spPr>
            <a:xfrm flipH="1" rot="10800000">
              <a:off x="2781421" y="36581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32"/>
            <p:cNvCxnSpPr/>
            <p:nvPr/>
          </p:nvCxnSpPr>
          <p:spPr>
            <a:xfrm>
              <a:off x="2222384" y="268500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32"/>
            <p:cNvCxnSpPr/>
            <p:nvPr/>
          </p:nvCxnSpPr>
          <p:spPr>
            <a:xfrm flipH="1" rot="10800000">
              <a:off x="2222384" y="26848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32"/>
            <p:cNvCxnSpPr/>
            <p:nvPr/>
          </p:nvCxnSpPr>
          <p:spPr>
            <a:xfrm>
              <a:off x="2152749" y="30902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32"/>
            <p:cNvCxnSpPr/>
            <p:nvPr/>
          </p:nvCxnSpPr>
          <p:spPr>
            <a:xfrm flipH="1" rot="10800000">
              <a:off x="2152749" y="30901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9" name="Google Shape;719;p32"/>
            <p:cNvCxnSpPr/>
            <p:nvPr/>
          </p:nvCxnSpPr>
          <p:spPr>
            <a:xfrm>
              <a:off x="1628634" y="222104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32"/>
            <p:cNvCxnSpPr/>
            <p:nvPr/>
          </p:nvCxnSpPr>
          <p:spPr>
            <a:xfrm flipH="1" rot="10800000">
              <a:off x="1628634" y="222092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32"/>
            <p:cNvCxnSpPr/>
            <p:nvPr/>
          </p:nvCxnSpPr>
          <p:spPr>
            <a:xfrm>
              <a:off x="1445754" y="315605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32"/>
            <p:cNvCxnSpPr/>
            <p:nvPr/>
          </p:nvCxnSpPr>
          <p:spPr>
            <a:xfrm flipH="1" rot="10800000">
              <a:off x="1445754" y="315593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32"/>
            <p:cNvCxnSpPr/>
            <p:nvPr/>
          </p:nvCxnSpPr>
          <p:spPr>
            <a:xfrm>
              <a:off x="2768304" y="26110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32"/>
            <p:cNvCxnSpPr/>
            <p:nvPr/>
          </p:nvCxnSpPr>
          <p:spPr>
            <a:xfrm flipH="1" rot="10800000">
              <a:off x="2768304" y="26109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5" name="Google Shape;725;p32"/>
            <p:cNvSpPr/>
            <p:nvPr/>
          </p:nvSpPr>
          <p:spPr>
            <a:xfrm>
              <a:off x="1106304" y="377133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1262874" y="350290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7" name="Google Shape;727;p32"/>
            <p:cNvCxnSpPr/>
            <p:nvPr/>
          </p:nvCxnSpPr>
          <p:spPr>
            <a:xfrm>
              <a:off x="2315442" y="36089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8" name="Google Shape;728;p32"/>
            <p:cNvCxnSpPr/>
            <p:nvPr/>
          </p:nvCxnSpPr>
          <p:spPr>
            <a:xfrm flipH="1" rot="10800000">
              <a:off x="2315442" y="360886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29" name="Google Shape;729;p32"/>
            <p:cNvGrpSpPr/>
            <p:nvPr/>
          </p:nvGrpSpPr>
          <p:grpSpPr>
            <a:xfrm>
              <a:off x="2054341" y="2181984"/>
              <a:ext cx="183000" cy="183120"/>
              <a:chOff x="2152749" y="2210686"/>
              <a:chExt cx="183000" cy="183120"/>
            </a:xfrm>
          </p:grpSpPr>
          <p:cxnSp>
            <p:nvCxnSpPr>
              <p:cNvPr id="730" name="Google Shape;730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732" name="Google Shape;732;p32"/>
            <p:cNvCxnSpPr/>
            <p:nvPr/>
          </p:nvCxnSpPr>
          <p:spPr>
            <a:xfrm>
              <a:off x="2676864" y="306461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3" name="Google Shape;733;p32"/>
            <p:cNvCxnSpPr/>
            <p:nvPr/>
          </p:nvCxnSpPr>
          <p:spPr>
            <a:xfrm flipH="1" rot="10800000">
              <a:off x="2676864" y="306449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34" name="Google Shape;734;p32"/>
            <p:cNvGrpSpPr/>
            <p:nvPr/>
          </p:nvGrpSpPr>
          <p:grpSpPr>
            <a:xfrm>
              <a:off x="2305149" y="2363086"/>
              <a:ext cx="183000" cy="183120"/>
              <a:chOff x="2152749" y="2210686"/>
              <a:chExt cx="183000" cy="183120"/>
            </a:xfrm>
          </p:grpSpPr>
          <p:cxnSp>
            <p:nvCxnSpPr>
              <p:cNvPr id="735" name="Google Shape;735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37" name="Google Shape;737;p32"/>
            <p:cNvGrpSpPr/>
            <p:nvPr/>
          </p:nvGrpSpPr>
          <p:grpSpPr>
            <a:xfrm>
              <a:off x="783616" y="2206183"/>
              <a:ext cx="183000" cy="183120"/>
              <a:chOff x="2152749" y="2210686"/>
              <a:chExt cx="183000" cy="183120"/>
            </a:xfrm>
          </p:grpSpPr>
          <p:cxnSp>
            <p:nvCxnSpPr>
              <p:cNvPr id="738" name="Google Shape;738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40" name="Google Shape;740;p32"/>
            <p:cNvGrpSpPr/>
            <p:nvPr/>
          </p:nvGrpSpPr>
          <p:grpSpPr>
            <a:xfrm>
              <a:off x="1282390" y="2017788"/>
              <a:ext cx="183000" cy="183120"/>
              <a:chOff x="2152749" y="2210686"/>
              <a:chExt cx="183000" cy="18312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43" name="Google Shape;743;p32"/>
            <p:cNvSpPr/>
            <p:nvPr/>
          </p:nvSpPr>
          <p:spPr>
            <a:xfrm>
              <a:off x="894046" y="272830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4" name="Google Shape;744;p32"/>
            <p:cNvGrpSpPr/>
            <p:nvPr/>
          </p:nvGrpSpPr>
          <p:grpSpPr>
            <a:xfrm>
              <a:off x="1663993" y="1903493"/>
              <a:ext cx="183000" cy="183120"/>
              <a:chOff x="2152749" y="2210686"/>
              <a:chExt cx="183000" cy="183120"/>
            </a:xfrm>
          </p:grpSpPr>
          <p:cxnSp>
            <p:nvCxnSpPr>
              <p:cNvPr id="745" name="Google Shape;745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47" name="Google Shape;747;p32"/>
            <p:cNvGrpSpPr/>
            <p:nvPr/>
          </p:nvGrpSpPr>
          <p:grpSpPr>
            <a:xfrm>
              <a:off x="1043350" y="2376936"/>
              <a:ext cx="183000" cy="183120"/>
              <a:chOff x="2152749" y="2210686"/>
              <a:chExt cx="183000" cy="183120"/>
            </a:xfrm>
          </p:grpSpPr>
          <p:cxnSp>
            <p:nvCxnSpPr>
              <p:cNvPr id="748" name="Google Shape;748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50" name="Google Shape;750;p32"/>
            <p:cNvSpPr/>
            <p:nvPr/>
          </p:nvSpPr>
          <p:spPr>
            <a:xfrm>
              <a:off x="695874" y="2885970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1" name="Google Shape;751;p32"/>
            <p:cNvGrpSpPr/>
            <p:nvPr/>
          </p:nvGrpSpPr>
          <p:grpSpPr>
            <a:xfrm>
              <a:off x="782185" y="2461119"/>
              <a:ext cx="183000" cy="183120"/>
              <a:chOff x="2152749" y="2210686"/>
              <a:chExt cx="183000" cy="183120"/>
            </a:xfrm>
          </p:grpSpPr>
          <p:cxnSp>
            <p:nvCxnSpPr>
              <p:cNvPr id="752" name="Google Shape;752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54" name="Google Shape;754;p32"/>
            <p:cNvGrpSpPr/>
            <p:nvPr/>
          </p:nvGrpSpPr>
          <p:grpSpPr>
            <a:xfrm>
              <a:off x="1958038" y="3783450"/>
              <a:ext cx="183000" cy="183120"/>
              <a:chOff x="2152749" y="2210686"/>
              <a:chExt cx="183000" cy="183120"/>
            </a:xfrm>
          </p:grpSpPr>
          <p:cxnSp>
            <p:nvCxnSpPr>
              <p:cNvPr id="755" name="Google Shape;755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57" name="Google Shape;757;p32"/>
            <p:cNvSpPr/>
            <p:nvPr/>
          </p:nvSpPr>
          <p:spPr>
            <a:xfrm>
              <a:off x="1704195" y="3178392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8" name="Google Shape;758;p32"/>
            <p:cNvGrpSpPr/>
            <p:nvPr/>
          </p:nvGrpSpPr>
          <p:grpSpPr>
            <a:xfrm>
              <a:off x="1734991" y="2514929"/>
              <a:ext cx="183000" cy="183120"/>
              <a:chOff x="2152749" y="2210686"/>
              <a:chExt cx="183000" cy="183120"/>
            </a:xfrm>
          </p:grpSpPr>
          <p:cxnSp>
            <p:nvCxnSpPr>
              <p:cNvPr id="759" name="Google Shape;759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" name="Google Shape;760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61" name="Google Shape;761;p32"/>
            <p:cNvGrpSpPr/>
            <p:nvPr/>
          </p:nvGrpSpPr>
          <p:grpSpPr>
            <a:xfrm>
              <a:off x="1940329" y="2784697"/>
              <a:ext cx="183000" cy="183120"/>
              <a:chOff x="2152749" y="2210686"/>
              <a:chExt cx="183000" cy="183120"/>
            </a:xfrm>
          </p:grpSpPr>
          <p:cxnSp>
            <p:nvCxnSpPr>
              <p:cNvPr id="762" name="Google Shape;762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64" name="Google Shape;764;p32"/>
            <p:cNvGrpSpPr/>
            <p:nvPr/>
          </p:nvGrpSpPr>
          <p:grpSpPr>
            <a:xfrm>
              <a:off x="2193114" y="3837461"/>
              <a:ext cx="183000" cy="183120"/>
              <a:chOff x="2152749" y="2210686"/>
              <a:chExt cx="183000" cy="183120"/>
            </a:xfrm>
          </p:grpSpPr>
          <p:cxnSp>
            <p:nvCxnSpPr>
              <p:cNvPr id="765" name="Google Shape;765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67" name="Google Shape;767;p32"/>
            <p:cNvGrpSpPr/>
            <p:nvPr/>
          </p:nvGrpSpPr>
          <p:grpSpPr>
            <a:xfrm>
              <a:off x="1862719" y="3944201"/>
              <a:ext cx="183000" cy="183120"/>
              <a:chOff x="2152749" y="2210686"/>
              <a:chExt cx="183000" cy="183120"/>
            </a:xfrm>
          </p:grpSpPr>
          <p:cxnSp>
            <p:nvCxnSpPr>
              <p:cNvPr id="768" name="Google Shape;768;p32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32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70" name="Google Shape;770;p32"/>
            <p:cNvSpPr txBox="1"/>
            <p:nvPr/>
          </p:nvSpPr>
          <p:spPr>
            <a:xfrm>
              <a:off x="1137576" y="4224670"/>
              <a:ext cx="211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1" name="Google Shape;771;p32"/>
          <p:cNvCxnSpPr/>
          <p:nvPr/>
        </p:nvCxnSpPr>
        <p:spPr>
          <a:xfrm>
            <a:off x="587750" y="1921475"/>
            <a:ext cx="1525800" cy="137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32"/>
          <p:cNvSpPr/>
          <p:nvPr/>
        </p:nvSpPr>
        <p:spPr>
          <a:xfrm>
            <a:off x="3503875" y="2361358"/>
            <a:ext cx="905175" cy="995600"/>
          </a:xfrm>
          <a:custGeom>
            <a:rect b="b" l="l" r="r" t="t"/>
            <a:pathLst>
              <a:path extrusionOk="0" h="39824" w="36207">
                <a:moveTo>
                  <a:pt x="0" y="1846"/>
                </a:moveTo>
                <a:cubicBezTo>
                  <a:pt x="1884" y="1545"/>
                  <a:pt x="7234" y="-37"/>
                  <a:pt x="11303" y="38"/>
                </a:cubicBezTo>
                <a:cubicBezTo>
                  <a:pt x="15372" y="113"/>
                  <a:pt x="20722" y="414"/>
                  <a:pt x="24414" y="2298"/>
                </a:cubicBezTo>
                <a:cubicBezTo>
                  <a:pt x="28106" y="4182"/>
                  <a:pt x="31498" y="8101"/>
                  <a:pt x="33457" y="11341"/>
                </a:cubicBezTo>
                <a:cubicBezTo>
                  <a:pt x="35416" y="14581"/>
                  <a:pt x="36094" y="18348"/>
                  <a:pt x="36169" y="21739"/>
                </a:cubicBezTo>
                <a:cubicBezTo>
                  <a:pt x="36244" y="25130"/>
                  <a:pt x="35265" y="28672"/>
                  <a:pt x="33909" y="31686"/>
                </a:cubicBezTo>
                <a:cubicBezTo>
                  <a:pt x="32553" y="34700"/>
                  <a:pt x="29011" y="38468"/>
                  <a:pt x="28031" y="3982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2"/>
          <p:cNvSpPr/>
          <p:nvPr/>
        </p:nvSpPr>
        <p:spPr>
          <a:xfrm>
            <a:off x="6524625" y="2137668"/>
            <a:ext cx="1101725" cy="1186550"/>
          </a:xfrm>
          <a:custGeom>
            <a:rect b="b" l="l" r="r" t="t"/>
            <a:pathLst>
              <a:path extrusionOk="0" h="47462" w="44069">
                <a:moveTo>
                  <a:pt x="0" y="14315"/>
                </a:moveTo>
                <a:cubicBezTo>
                  <a:pt x="889" y="13553"/>
                  <a:pt x="3239" y="10569"/>
                  <a:pt x="5334" y="9743"/>
                </a:cubicBezTo>
                <a:cubicBezTo>
                  <a:pt x="7430" y="8918"/>
                  <a:pt x="9843" y="9299"/>
                  <a:pt x="12573" y="9362"/>
                </a:cubicBezTo>
                <a:cubicBezTo>
                  <a:pt x="15304" y="9426"/>
                  <a:pt x="19431" y="8981"/>
                  <a:pt x="21717" y="10124"/>
                </a:cubicBezTo>
                <a:cubicBezTo>
                  <a:pt x="24003" y="11267"/>
                  <a:pt x="25654" y="14379"/>
                  <a:pt x="26289" y="16220"/>
                </a:cubicBezTo>
                <a:cubicBezTo>
                  <a:pt x="26924" y="18062"/>
                  <a:pt x="26988" y="20157"/>
                  <a:pt x="25527" y="21173"/>
                </a:cubicBezTo>
                <a:cubicBezTo>
                  <a:pt x="24067" y="22189"/>
                  <a:pt x="18288" y="20856"/>
                  <a:pt x="17526" y="22316"/>
                </a:cubicBezTo>
                <a:cubicBezTo>
                  <a:pt x="16764" y="23777"/>
                  <a:pt x="19495" y="28539"/>
                  <a:pt x="20955" y="29936"/>
                </a:cubicBezTo>
                <a:cubicBezTo>
                  <a:pt x="22416" y="31333"/>
                  <a:pt x="24956" y="31778"/>
                  <a:pt x="26289" y="30698"/>
                </a:cubicBezTo>
                <a:cubicBezTo>
                  <a:pt x="27623" y="29619"/>
                  <a:pt x="27940" y="25555"/>
                  <a:pt x="28956" y="23459"/>
                </a:cubicBezTo>
                <a:cubicBezTo>
                  <a:pt x="29972" y="21364"/>
                  <a:pt x="31242" y="20411"/>
                  <a:pt x="32385" y="18125"/>
                </a:cubicBezTo>
                <a:cubicBezTo>
                  <a:pt x="33528" y="15839"/>
                  <a:pt x="35243" y="11966"/>
                  <a:pt x="35814" y="9743"/>
                </a:cubicBezTo>
                <a:cubicBezTo>
                  <a:pt x="36386" y="7521"/>
                  <a:pt x="35560" y="6314"/>
                  <a:pt x="35814" y="4790"/>
                </a:cubicBezTo>
                <a:cubicBezTo>
                  <a:pt x="36068" y="3266"/>
                  <a:pt x="36322" y="1234"/>
                  <a:pt x="37338" y="599"/>
                </a:cubicBezTo>
                <a:cubicBezTo>
                  <a:pt x="38354" y="-36"/>
                  <a:pt x="40831" y="-480"/>
                  <a:pt x="41910" y="980"/>
                </a:cubicBezTo>
                <a:cubicBezTo>
                  <a:pt x="42990" y="2441"/>
                  <a:pt x="44323" y="7521"/>
                  <a:pt x="43815" y="9362"/>
                </a:cubicBezTo>
                <a:cubicBezTo>
                  <a:pt x="43307" y="11204"/>
                  <a:pt x="40450" y="10823"/>
                  <a:pt x="38862" y="12029"/>
                </a:cubicBezTo>
                <a:cubicBezTo>
                  <a:pt x="37275" y="13236"/>
                  <a:pt x="35052" y="14696"/>
                  <a:pt x="34290" y="16601"/>
                </a:cubicBezTo>
                <a:cubicBezTo>
                  <a:pt x="33528" y="18506"/>
                  <a:pt x="33909" y="21237"/>
                  <a:pt x="34290" y="23459"/>
                </a:cubicBezTo>
                <a:cubicBezTo>
                  <a:pt x="34671" y="25682"/>
                  <a:pt x="36195" y="27777"/>
                  <a:pt x="36576" y="29936"/>
                </a:cubicBezTo>
                <a:cubicBezTo>
                  <a:pt x="36957" y="32095"/>
                  <a:pt x="37021" y="34445"/>
                  <a:pt x="36576" y="36413"/>
                </a:cubicBezTo>
                <a:cubicBezTo>
                  <a:pt x="36132" y="38382"/>
                  <a:pt x="35179" y="39906"/>
                  <a:pt x="33909" y="41747"/>
                </a:cubicBezTo>
                <a:cubicBezTo>
                  <a:pt x="32639" y="43589"/>
                  <a:pt x="29782" y="46510"/>
                  <a:pt x="28956" y="4746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¿Cuál modelo tiene alta varianza y alto sesgo?</a:t>
            </a:r>
            <a:endParaRPr/>
          </a:p>
        </p:txBody>
      </p:sp>
      <p:grpSp>
        <p:nvGrpSpPr>
          <p:cNvPr id="779" name="Google Shape;779;p33"/>
          <p:cNvGrpSpPr/>
          <p:nvPr/>
        </p:nvGrpSpPr>
        <p:grpSpPr>
          <a:xfrm>
            <a:off x="3307595" y="1804949"/>
            <a:ext cx="2564638" cy="2023206"/>
            <a:chOff x="407807" y="1903493"/>
            <a:chExt cx="3605564" cy="2844377"/>
          </a:xfrm>
        </p:grpSpPr>
        <p:cxnSp>
          <p:nvCxnSpPr>
            <p:cNvPr id="780" name="Google Shape;780;p33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781" name="Google Shape;781;p33"/>
            <p:cNvGrpSpPr/>
            <p:nvPr/>
          </p:nvGrpSpPr>
          <p:grpSpPr>
            <a:xfrm>
              <a:off x="682546" y="1903493"/>
              <a:ext cx="3330825" cy="2844377"/>
              <a:chOff x="682546" y="1903493"/>
              <a:chExt cx="3330825" cy="2844377"/>
            </a:xfrm>
          </p:grpSpPr>
          <p:cxnSp>
            <p:nvCxnSpPr>
              <p:cNvPr id="782" name="Google Shape;782;p33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783" name="Google Shape;783;p33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1" name="Google Shape;791;p33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33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793" name="Google Shape;793;p33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794" name="Google Shape;794;p33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95" name="Google Shape;795;p33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96" name="Google Shape;796;p33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33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33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33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" name="Google Shape;800;p33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33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p33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p33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" name="Google Shape;804;p33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" name="Google Shape;805;p33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" name="Google Shape;806;p33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" name="Google Shape;807;p33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08" name="Google Shape;808;p33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10" name="Google Shape;810;p33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33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12" name="Google Shape;812;p33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13" name="Google Shape;813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14" name="Google Shape;814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15" name="Google Shape;815;p33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" name="Google Shape;816;p33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17" name="Google Shape;817;p33"/>
              <p:cNvSpPr txBox="1"/>
              <p:nvPr/>
            </p:nvSpPr>
            <p:spPr>
              <a:xfrm>
                <a:off x="1137571" y="4224670"/>
                <a:ext cx="2875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8" name="Google Shape;818;p33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19" name="Google Shape;819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20" name="Google Shape;820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21" name="Google Shape;821;p33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22" name="Google Shape;822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23" name="Google Shape;823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24" name="Google Shape;824;p33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25" name="Google Shape;825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26" name="Google Shape;826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827" name="Google Shape;827;p33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3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29" name="Google Shape;829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0" name="Google Shape;830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31" name="Google Shape;831;p33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32" name="Google Shape;832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3" name="Google Shape;833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834" name="Google Shape;834;p33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33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36" name="Google Shape;836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37" name="Google Shape;837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38" name="Google Shape;838;p33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39" name="Google Shape;839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0" name="Google Shape;840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841" name="Google Shape;841;p33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2" name="Google Shape;842;p33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43" name="Google Shape;843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4" name="Google Shape;844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45" name="Google Shape;845;p33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46" name="Google Shape;846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47" name="Google Shape;847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48" name="Google Shape;848;p33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49" name="Google Shape;849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0" name="Google Shape;850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51" name="Google Shape;851;p33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52" name="Google Shape;852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3" name="Google Shape;853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854" name="Google Shape;854;p33"/>
          <p:cNvGrpSpPr/>
          <p:nvPr/>
        </p:nvGrpSpPr>
        <p:grpSpPr>
          <a:xfrm>
            <a:off x="6319993" y="1804709"/>
            <a:ext cx="2512435" cy="2023446"/>
            <a:chOff x="407807" y="1903493"/>
            <a:chExt cx="3532174" cy="2844715"/>
          </a:xfrm>
        </p:grpSpPr>
        <p:cxnSp>
          <p:nvCxnSpPr>
            <p:cNvPr id="855" name="Google Shape;855;p33"/>
            <p:cNvCxnSpPr/>
            <p:nvPr/>
          </p:nvCxnSpPr>
          <p:spPr>
            <a:xfrm>
              <a:off x="407807" y="4080816"/>
              <a:ext cx="3128400" cy="1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856" name="Google Shape;856;p33"/>
            <p:cNvGrpSpPr/>
            <p:nvPr/>
          </p:nvGrpSpPr>
          <p:grpSpPr>
            <a:xfrm>
              <a:off x="682546" y="1903493"/>
              <a:ext cx="3257435" cy="2844715"/>
              <a:chOff x="682546" y="1903493"/>
              <a:chExt cx="3257435" cy="2844715"/>
            </a:xfrm>
          </p:grpSpPr>
          <p:cxnSp>
            <p:nvCxnSpPr>
              <p:cNvPr id="857" name="Google Shape;857;p33"/>
              <p:cNvCxnSpPr/>
              <p:nvPr/>
            </p:nvCxnSpPr>
            <p:spPr>
              <a:xfrm rot="10800000">
                <a:off x="682546" y="2080979"/>
                <a:ext cx="0" cy="220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sp>
            <p:nvSpPr>
              <p:cNvPr id="858" name="Google Shape;858;p33"/>
              <p:cNvSpPr/>
              <p:nvPr/>
            </p:nvSpPr>
            <p:spPr>
              <a:xfrm>
                <a:off x="1084738" y="3367108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1182075" y="274655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980327" y="301643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900761" y="359434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1374706" y="2874914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1682171" y="3533327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1455574" y="3700615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2025416" y="2442979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6" name="Google Shape;866;p33"/>
              <p:cNvCxnSpPr/>
              <p:nvPr/>
            </p:nvCxnSpPr>
            <p:spPr>
              <a:xfrm>
                <a:off x="1652642" y="27448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" name="Google Shape;867;p33"/>
              <p:cNvCxnSpPr/>
              <p:nvPr/>
            </p:nvCxnSpPr>
            <p:spPr>
              <a:xfrm flipH="1" rot="10800000">
                <a:off x="1652642" y="27447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68" name="Google Shape;868;p33"/>
              <p:cNvGrpSpPr/>
              <p:nvPr/>
            </p:nvGrpSpPr>
            <p:grpSpPr>
              <a:xfrm>
                <a:off x="2002486" y="3494456"/>
                <a:ext cx="183000" cy="183120"/>
                <a:chOff x="1975282" y="3391039"/>
                <a:chExt cx="183000" cy="183120"/>
              </a:xfrm>
            </p:grpSpPr>
            <p:cxnSp>
              <p:nvCxnSpPr>
                <p:cNvPr id="869" name="Google Shape;869;p33"/>
                <p:cNvCxnSpPr/>
                <p:nvPr/>
              </p:nvCxnSpPr>
              <p:spPr>
                <a:xfrm>
                  <a:off x="1975282" y="339115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0" name="Google Shape;870;p33"/>
                <p:cNvCxnSpPr/>
                <p:nvPr/>
              </p:nvCxnSpPr>
              <p:spPr>
                <a:xfrm flipH="1" rot="10800000">
                  <a:off x="1975282" y="3391039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71" name="Google Shape;871;p33"/>
              <p:cNvCxnSpPr/>
              <p:nvPr/>
            </p:nvCxnSpPr>
            <p:spPr>
              <a:xfrm>
                <a:off x="2781421" y="36582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" name="Google Shape;872;p33"/>
              <p:cNvCxnSpPr/>
              <p:nvPr/>
            </p:nvCxnSpPr>
            <p:spPr>
              <a:xfrm flipH="1" rot="10800000">
                <a:off x="2781421" y="365816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33"/>
              <p:cNvCxnSpPr/>
              <p:nvPr/>
            </p:nvCxnSpPr>
            <p:spPr>
              <a:xfrm>
                <a:off x="2222384" y="268500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" name="Google Shape;874;p33"/>
              <p:cNvCxnSpPr/>
              <p:nvPr/>
            </p:nvCxnSpPr>
            <p:spPr>
              <a:xfrm flipH="1" rot="10800000">
                <a:off x="2222384" y="26848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" name="Google Shape;875;p33"/>
              <p:cNvCxnSpPr/>
              <p:nvPr/>
            </p:nvCxnSpPr>
            <p:spPr>
              <a:xfrm>
                <a:off x="2152749" y="30902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" name="Google Shape;876;p33"/>
              <p:cNvCxnSpPr/>
              <p:nvPr/>
            </p:nvCxnSpPr>
            <p:spPr>
              <a:xfrm flipH="1" rot="10800000">
                <a:off x="2152749" y="30901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" name="Google Shape;877;p33"/>
              <p:cNvCxnSpPr/>
              <p:nvPr/>
            </p:nvCxnSpPr>
            <p:spPr>
              <a:xfrm>
                <a:off x="1628634" y="222104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" name="Google Shape;878;p33"/>
              <p:cNvCxnSpPr/>
              <p:nvPr/>
            </p:nvCxnSpPr>
            <p:spPr>
              <a:xfrm flipH="1" rot="10800000">
                <a:off x="1628634" y="222092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" name="Google Shape;879;p33"/>
              <p:cNvCxnSpPr/>
              <p:nvPr/>
            </p:nvCxnSpPr>
            <p:spPr>
              <a:xfrm>
                <a:off x="1445754" y="315605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" name="Google Shape;880;p33"/>
              <p:cNvCxnSpPr/>
              <p:nvPr/>
            </p:nvCxnSpPr>
            <p:spPr>
              <a:xfrm flipH="1" rot="10800000">
                <a:off x="1445754" y="315593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" name="Google Shape;881;p33"/>
              <p:cNvCxnSpPr/>
              <p:nvPr/>
            </p:nvCxnSpPr>
            <p:spPr>
              <a:xfrm>
                <a:off x="2768304" y="261105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33"/>
              <p:cNvCxnSpPr/>
              <p:nvPr/>
            </p:nvCxnSpPr>
            <p:spPr>
              <a:xfrm flipH="1" rot="10800000">
                <a:off x="2768304" y="261093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83" name="Google Shape;883;p33"/>
              <p:cNvSpPr/>
              <p:nvPr/>
            </p:nvSpPr>
            <p:spPr>
              <a:xfrm>
                <a:off x="1106304" y="377133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1262874" y="3502906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85" name="Google Shape;885;p33"/>
              <p:cNvCxnSpPr/>
              <p:nvPr/>
            </p:nvCxnSpPr>
            <p:spPr>
              <a:xfrm>
                <a:off x="2315442" y="360898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33"/>
              <p:cNvCxnSpPr/>
              <p:nvPr/>
            </p:nvCxnSpPr>
            <p:spPr>
              <a:xfrm flipH="1" rot="10800000">
                <a:off x="2315442" y="3608861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87" name="Google Shape;887;p33"/>
              <p:cNvGrpSpPr/>
              <p:nvPr/>
            </p:nvGrpSpPr>
            <p:grpSpPr>
              <a:xfrm>
                <a:off x="2054341" y="2181984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88" name="Google Shape;888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9" name="Google Shape;889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890" name="Google Shape;890;p33"/>
              <p:cNvCxnSpPr/>
              <p:nvPr/>
            </p:nvCxnSpPr>
            <p:spPr>
              <a:xfrm>
                <a:off x="2676864" y="306461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33"/>
              <p:cNvCxnSpPr/>
              <p:nvPr/>
            </p:nvCxnSpPr>
            <p:spPr>
              <a:xfrm flipH="1" rot="10800000">
                <a:off x="2676864" y="3064498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92" name="Google Shape;892;p33"/>
              <p:cNvSpPr txBox="1"/>
              <p:nvPr/>
            </p:nvSpPr>
            <p:spPr>
              <a:xfrm>
                <a:off x="811581" y="4225008"/>
                <a:ext cx="312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3" name="Google Shape;893;p33"/>
              <p:cNvGrpSpPr/>
              <p:nvPr/>
            </p:nvGrpSpPr>
            <p:grpSpPr>
              <a:xfrm>
                <a:off x="2305149" y="236308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94" name="Google Shape;894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783616" y="220618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9" name="Google Shape;899;p33"/>
              <p:cNvGrpSpPr/>
              <p:nvPr/>
            </p:nvGrpSpPr>
            <p:grpSpPr>
              <a:xfrm>
                <a:off x="1282390" y="2017788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00" name="Google Shape;900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1" name="Google Shape;901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902" name="Google Shape;902;p33"/>
              <p:cNvSpPr/>
              <p:nvPr/>
            </p:nvSpPr>
            <p:spPr>
              <a:xfrm>
                <a:off x="894046" y="2728301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" name="Google Shape;903;p33"/>
              <p:cNvGrpSpPr/>
              <p:nvPr/>
            </p:nvGrpSpPr>
            <p:grpSpPr>
              <a:xfrm>
                <a:off x="1663993" y="1903493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04" name="Google Shape;904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5" name="Google Shape;905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6" name="Google Shape;906;p33"/>
              <p:cNvGrpSpPr/>
              <p:nvPr/>
            </p:nvGrpSpPr>
            <p:grpSpPr>
              <a:xfrm>
                <a:off x="1043350" y="2376936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07" name="Google Shape;907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909" name="Google Shape;909;p33"/>
              <p:cNvSpPr/>
              <p:nvPr/>
            </p:nvSpPr>
            <p:spPr>
              <a:xfrm>
                <a:off x="695874" y="2885970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0" name="Google Shape;910;p33"/>
              <p:cNvGrpSpPr/>
              <p:nvPr/>
            </p:nvGrpSpPr>
            <p:grpSpPr>
              <a:xfrm>
                <a:off x="782185" y="246111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11" name="Google Shape;911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2" name="Google Shape;912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13" name="Google Shape;913;p33"/>
              <p:cNvGrpSpPr/>
              <p:nvPr/>
            </p:nvGrpSpPr>
            <p:grpSpPr>
              <a:xfrm>
                <a:off x="1958038" y="3783450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14" name="Google Shape;914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5" name="Google Shape;915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916" name="Google Shape;916;p33"/>
              <p:cNvSpPr/>
              <p:nvPr/>
            </p:nvSpPr>
            <p:spPr>
              <a:xfrm>
                <a:off x="1704195" y="3178392"/>
                <a:ext cx="183000" cy="183000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7" name="Google Shape;917;p33"/>
              <p:cNvGrpSpPr/>
              <p:nvPr/>
            </p:nvGrpSpPr>
            <p:grpSpPr>
              <a:xfrm>
                <a:off x="1734991" y="2514929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18" name="Google Shape;918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19" name="Google Shape;919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1940329" y="2784697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21" name="Google Shape;921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22" name="Google Shape;922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23" name="Google Shape;923;p33"/>
              <p:cNvGrpSpPr/>
              <p:nvPr/>
            </p:nvGrpSpPr>
            <p:grpSpPr>
              <a:xfrm>
                <a:off x="2193114" y="383746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24" name="Google Shape;924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25" name="Google Shape;925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26" name="Google Shape;926;p33"/>
              <p:cNvGrpSpPr/>
              <p:nvPr/>
            </p:nvGrpSpPr>
            <p:grpSpPr>
              <a:xfrm>
                <a:off x="1862719" y="3944201"/>
                <a:ext cx="183000" cy="183120"/>
                <a:chOff x="2152749" y="2210686"/>
                <a:chExt cx="183000" cy="183120"/>
              </a:xfrm>
            </p:grpSpPr>
            <p:cxnSp>
              <p:nvCxnSpPr>
                <p:cNvPr id="927" name="Google Shape;927;p33"/>
                <p:cNvCxnSpPr/>
                <p:nvPr/>
              </p:nvCxnSpPr>
              <p:spPr>
                <a:xfrm>
                  <a:off x="2152749" y="221080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28" name="Google Shape;928;p33"/>
                <p:cNvCxnSpPr/>
                <p:nvPr/>
              </p:nvCxnSpPr>
              <p:spPr>
                <a:xfrm flipH="1" rot="10800000">
                  <a:off x="2152749" y="2210686"/>
                  <a:ext cx="183000" cy="18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cxnSp>
        <p:nvCxnSpPr>
          <p:cNvPr id="929" name="Google Shape;929;p33"/>
          <p:cNvCxnSpPr/>
          <p:nvPr/>
        </p:nvCxnSpPr>
        <p:spPr>
          <a:xfrm>
            <a:off x="426150" y="3353712"/>
            <a:ext cx="2225100" cy="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grpSp>
        <p:nvGrpSpPr>
          <p:cNvPr id="930" name="Google Shape;930;p33"/>
          <p:cNvGrpSpPr/>
          <p:nvPr/>
        </p:nvGrpSpPr>
        <p:grpSpPr>
          <a:xfrm>
            <a:off x="621568" y="1804949"/>
            <a:ext cx="1829343" cy="2023206"/>
            <a:chOff x="682546" y="1903493"/>
            <a:chExt cx="2571830" cy="2844377"/>
          </a:xfrm>
        </p:grpSpPr>
        <p:cxnSp>
          <p:nvCxnSpPr>
            <p:cNvPr id="931" name="Google Shape;931;p33"/>
            <p:cNvCxnSpPr/>
            <p:nvPr/>
          </p:nvCxnSpPr>
          <p:spPr>
            <a:xfrm rot="10800000">
              <a:off x="682546" y="2080979"/>
              <a:ext cx="0" cy="220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932" name="Google Shape;932;p33"/>
            <p:cNvSpPr/>
            <p:nvPr/>
          </p:nvSpPr>
          <p:spPr>
            <a:xfrm>
              <a:off x="1084738" y="3367108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182075" y="274655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980327" y="301643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900761" y="359434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374706" y="2874914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82171" y="3533327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455574" y="3700615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025416" y="2442979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0" name="Google Shape;940;p33"/>
            <p:cNvCxnSpPr/>
            <p:nvPr/>
          </p:nvCxnSpPr>
          <p:spPr>
            <a:xfrm>
              <a:off x="1652642" y="27448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1" name="Google Shape;941;p33"/>
            <p:cNvCxnSpPr/>
            <p:nvPr/>
          </p:nvCxnSpPr>
          <p:spPr>
            <a:xfrm flipH="1" rot="10800000">
              <a:off x="1652642" y="27447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42" name="Google Shape;942;p33"/>
            <p:cNvGrpSpPr/>
            <p:nvPr/>
          </p:nvGrpSpPr>
          <p:grpSpPr>
            <a:xfrm>
              <a:off x="2002486" y="3494456"/>
              <a:ext cx="183000" cy="183120"/>
              <a:chOff x="1975282" y="3391039"/>
              <a:chExt cx="183000" cy="183120"/>
            </a:xfrm>
          </p:grpSpPr>
          <p:cxnSp>
            <p:nvCxnSpPr>
              <p:cNvPr id="943" name="Google Shape;943;p33"/>
              <p:cNvCxnSpPr/>
              <p:nvPr/>
            </p:nvCxnSpPr>
            <p:spPr>
              <a:xfrm>
                <a:off x="1975282" y="339115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33"/>
              <p:cNvCxnSpPr/>
              <p:nvPr/>
            </p:nvCxnSpPr>
            <p:spPr>
              <a:xfrm flipH="1" rot="10800000">
                <a:off x="1975282" y="3391039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945" name="Google Shape;945;p33"/>
            <p:cNvCxnSpPr/>
            <p:nvPr/>
          </p:nvCxnSpPr>
          <p:spPr>
            <a:xfrm>
              <a:off x="2781421" y="365828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6" name="Google Shape;946;p33"/>
            <p:cNvCxnSpPr/>
            <p:nvPr/>
          </p:nvCxnSpPr>
          <p:spPr>
            <a:xfrm flipH="1" rot="10800000">
              <a:off x="2781421" y="3658166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" name="Google Shape;947;p33"/>
            <p:cNvCxnSpPr/>
            <p:nvPr/>
          </p:nvCxnSpPr>
          <p:spPr>
            <a:xfrm>
              <a:off x="2222384" y="268500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8" name="Google Shape;948;p33"/>
            <p:cNvCxnSpPr/>
            <p:nvPr/>
          </p:nvCxnSpPr>
          <p:spPr>
            <a:xfrm flipH="1" rot="10800000">
              <a:off x="2222384" y="26848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9" name="Google Shape;949;p33"/>
            <p:cNvCxnSpPr/>
            <p:nvPr/>
          </p:nvCxnSpPr>
          <p:spPr>
            <a:xfrm>
              <a:off x="2152749" y="30902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0" name="Google Shape;950;p33"/>
            <p:cNvCxnSpPr/>
            <p:nvPr/>
          </p:nvCxnSpPr>
          <p:spPr>
            <a:xfrm flipH="1" rot="10800000">
              <a:off x="2152749" y="30901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1" name="Google Shape;951;p33"/>
            <p:cNvCxnSpPr/>
            <p:nvPr/>
          </p:nvCxnSpPr>
          <p:spPr>
            <a:xfrm>
              <a:off x="1628634" y="222104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2" name="Google Shape;952;p33"/>
            <p:cNvCxnSpPr/>
            <p:nvPr/>
          </p:nvCxnSpPr>
          <p:spPr>
            <a:xfrm flipH="1" rot="10800000">
              <a:off x="1628634" y="222092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" name="Google Shape;953;p33"/>
            <p:cNvCxnSpPr/>
            <p:nvPr/>
          </p:nvCxnSpPr>
          <p:spPr>
            <a:xfrm>
              <a:off x="1445754" y="315605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33"/>
            <p:cNvCxnSpPr/>
            <p:nvPr/>
          </p:nvCxnSpPr>
          <p:spPr>
            <a:xfrm flipH="1" rot="10800000">
              <a:off x="1445754" y="315593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5" name="Google Shape;955;p33"/>
            <p:cNvCxnSpPr/>
            <p:nvPr/>
          </p:nvCxnSpPr>
          <p:spPr>
            <a:xfrm>
              <a:off x="2768304" y="261105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33"/>
            <p:cNvCxnSpPr/>
            <p:nvPr/>
          </p:nvCxnSpPr>
          <p:spPr>
            <a:xfrm flipH="1" rot="10800000">
              <a:off x="2768304" y="261093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57" name="Google Shape;957;p33"/>
            <p:cNvSpPr/>
            <p:nvPr/>
          </p:nvSpPr>
          <p:spPr>
            <a:xfrm>
              <a:off x="1106304" y="377133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262874" y="3502906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9" name="Google Shape;959;p33"/>
            <p:cNvCxnSpPr/>
            <p:nvPr/>
          </p:nvCxnSpPr>
          <p:spPr>
            <a:xfrm>
              <a:off x="2315442" y="360898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" name="Google Shape;960;p33"/>
            <p:cNvCxnSpPr/>
            <p:nvPr/>
          </p:nvCxnSpPr>
          <p:spPr>
            <a:xfrm flipH="1" rot="10800000">
              <a:off x="2315442" y="3608861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61" name="Google Shape;961;p33"/>
            <p:cNvGrpSpPr/>
            <p:nvPr/>
          </p:nvGrpSpPr>
          <p:grpSpPr>
            <a:xfrm>
              <a:off x="2054341" y="2181984"/>
              <a:ext cx="183000" cy="183120"/>
              <a:chOff x="2152749" y="2210686"/>
              <a:chExt cx="183000" cy="183120"/>
            </a:xfrm>
          </p:grpSpPr>
          <p:cxnSp>
            <p:nvCxnSpPr>
              <p:cNvPr id="962" name="Google Shape;962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964" name="Google Shape;964;p33"/>
            <p:cNvCxnSpPr/>
            <p:nvPr/>
          </p:nvCxnSpPr>
          <p:spPr>
            <a:xfrm>
              <a:off x="2676864" y="306461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" name="Google Shape;965;p33"/>
            <p:cNvCxnSpPr/>
            <p:nvPr/>
          </p:nvCxnSpPr>
          <p:spPr>
            <a:xfrm flipH="1" rot="10800000">
              <a:off x="2676864" y="3064498"/>
              <a:ext cx="183000" cy="183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66" name="Google Shape;966;p33"/>
            <p:cNvGrpSpPr/>
            <p:nvPr/>
          </p:nvGrpSpPr>
          <p:grpSpPr>
            <a:xfrm>
              <a:off x="2305149" y="2363086"/>
              <a:ext cx="183000" cy="183120"/>
              <a:chOff x="2152749" y="2210686"/>
              <a:chExt cx="183000" cy="183120"/>
            </a:xfrm>
          </p:grpSpPr>
          <p:cxnSp>
            <p:nvCxnSpPr>
              <p:cNvPr id="967" name="Google Shape;967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69" name="Google Shape;969;p33"/>
            <p:cNvGrpSpPr/>
            <p:nvPr/>
          </p:nvGrpSpPr>
          <p:grpSpPr>
            <a:xfrm>
              <a:off x="783616" y="2206183"/>
              <a:ext cx="183000" cy="183120"/>
              <a:chOff x="2152749" y="2210686"/>
              <a:chExt cx="183000" cy="183120"/>
            </a:xfrm>
          </p:grpSpPr>
          <p:cxnSp>
            <p:nvCxnSpPr>
              <p:cNvPr id="970" name="Google Shape;970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72" name="Google Shape;972;p33"/>
            <p:cNvGrpSpPr/>
            <p:nvPr/>
          </p:nvGrpSpPr>
          <p:grpSpPr>
            <a:xfrm>
              <a:off x="1282390" y="2017788"/>
              <a:ext cx="183000" cy="183120"/>
              <a:chOff x="2152749" y="2210686"/>
              <a:chExt cx="183000" cy="183120"/>
            </a:xfrm>
          </p:grpSpPr>
          <p:cxnSp>
            <p:nvCxnSpPr>
              <p:cNvPr id="973" name="Google Shape;973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75" name="Google Shape;975;p33"/>
            <p:cNvSpPr/>
            <p:nvPr/>
          </p:nvSpPr>
          <p:spPr>
            <a:xfrm>
              <a:off x="894046" y="2728301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6" name="Google Shape;976;p33"/>
            <p:cNvGrpSpPr/>
            <p:nvPr/>
          </p:nvGrpSpPr>
          <p:grpSpPr>
            <a:xfrm>
              <a:off x="1663993" y="1903493"/>
              <a:ext cx="183000" cy="183120"/>
              <a:chOff x="2152749" y="2210686"/>
              <a:chExt cx="183000" cy="183120"/>
            </a:xfrm>
          </p:grpSpPr>
          <p:cxnSp>
            <p:nvCxnSpPr>
              <p:cNvPr id="977" name="Google Shape;977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79" name="Google Shape;979;p33"/>
            <p:cNvGrpSpPr/>
            <p:nvPr/>
          </p:nvGrpSpPr>
          <p:grpSpPr>
            <a:xfrm>
              <a:off x="1043350" y="2376936"/>
              <a:ext cx="183000" cy="183120"/>
              <a:chOff x="2152749" y="2210686"/>
              <a:chExt cx="183000" cy="183120"/>
            </a:xfrm>
          </p:grpSpPr>
          <p:cxnSp>
            <p:nvCxnSpPr>
              <p:cNvPr id="980" name="Google Shape;980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" name="Google Shape;981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82" name="Google Shape;982;p33"/>
            <p:cNvSpPr/>
            <p:nvPr/>
          </p:nvSpPr>
          <p:spPr>
            <a:xfrm>
              <a:off x="695874" y="2885970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3" name="Google Shape;983;p33"/>
            <p:cNvGrpSpPr/>
            <p:nvPr/>
          </p:nvGrpSpPr>
          <p:grpSpPr>
            <a:xfrm>
              <a:off x="782185" y="2461119"/>
              <a:ext cx="183000" cy="183120"/>
              <a:chOff x="2152749" y="2210686"/>
              <a:chExt cx="183000" cy="183120"/>
            </a:xfrm>
          </p:grpSpPr>
          <p:cxnSp>
            <p:nvCxnSpPr>
              <p:cNvPr id="984" name="Google Shape;984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6" name="Google Shape;986;p33"/>
            <p:cNvGrpSpPr/>
            <p:nvPr/>
          </p:nvGrpSpPr>
          <p:grpSpPr>
            <a:xfrm>
              <a:off x="1958038" y="3783450"/>
              <a:ext cx="183000" cy="183120"/>
              <a:chOff x="2152749" y="2210686"/>
              <a:chExt cx="183000" cy="183120"/>
            </a:xfrm>
          </p:grpSpPr>
          <p:cxnSp>
            <p:nvCxnSpPr>
              <p:cNvPr id="987" name="Google Shape;987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89" name="Google Shape;989;p33"/>
            <p:cNvSpPr/>
            <p:nvPr/>
          </p:nvSpPr>
          <p:spPr>
            <a:xfrm>
              <a:off x="1704195" y="3178392"/>
              <a:ext cx="183000" cy="183000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0" name="Google Shape;990;p33"/>
            <p:cNvGrpSpPr/>
            <p:nvPr/>
          </p:nvGrpSpPr>
          <p:grpSpPr>
            <a:xfrm>
              <a:off x="1734991" y="2514929"/>
              <a:ext cx="183000" cy="183120"/>
              <a:chOff x="2152749" y="2210686"/>
              <a:chExt cx="183000" cy="183120"/>
            </a:xfrm>
          </p:grpSpPr>
          <p:cxnSp>
            <p:nvCxnSpPr>
              <p:cNvPr id="991" name="Google Shape;991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3" name="Google Shape;993;p33"/>
            <p:cNvGrpSpPr/>
            <p:nvPr/>
          </p:nvGrpSpPr>
          <p:grpSpPr>
            <a:xfrm>
              <a:off x="1940329" y="2784697"/>
              <a:ext cx="183000" cy="183120"/>
              <a:chOff x="2152749" y="2210686"/>
              <a:chExt cx="183000" cy="183120"/>
            </a:xfrm>
          </p:grpSpPr>
          <p:cxnSp>
            <p:nvCxnSpPr>
              <p:cNvPr id="994" name="Google Shape;994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6" name="Google Shape;996;p33"/>
            <p:cNvGrpSpPr/>
            <p:nvPr/>
          </p:nvGrpSpPr>
          <p:grpSpPr>
            <a:xfrm>
              <a:off x="2193114" y="3837461"/>
              <a:ext cx="183000" cy="183120"/>
              <a:chOff x="2152749" y="2210686"/>
              <a:chExt cx="183000" cy="183120"/>
            </a:xfrm>
          </p:grpSpPr>
          <p:cxnSp>
            <p:nvCxnSpPr>
              <p:cNvPr id="997" name="Google Shape;997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9" name="Google Shape;999;p33"/>
            <p:cNvGrpSpPr/>
            <p:nvPr/>
          </p:nvGrpSpPr>
          <p:grpSpPr>
            <a:xfrm>
              <a:off x="1862719" y="3944201"/>
              <a:ext cx="183000" cy="183120"/>
              <a:chOff x="2152749" y="2210686"/>
              <a:chExt cx="183000" cy="183120"/>
            </a:xfrm>
          </p:grpSpPr>
          <p:cxnSp>
            <p:nvCxnSpPr>
              <p:cNvPr id="1000" name="Google Shape;1000;p33"/>
              <p:cNvCxnSpPr/>
              <p:nvPr/>
            </p:nvCxnSpPr>
            <p:spPr>
              <a:xfrm>
                <a:off x="2152749" y="221080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33"/>
              <p:cNvCxnSpPr/>
              <p:nvPr/>
            </p:nvCxnSpPr>
            <p:spPr>
              <a:xfrm flipH="1" rot="10800000">
                <a:off x="2152749" y="2210686"/>
                <a:ext cx="183000" cy="183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002" name="Google Shape;1002;p33"/>
            <p:cNvSpPr txBox="1"/>
            <p:nvPr/>
          </p:nvSpPr>
          <p:spPr>
            <a:xfrm>
              <a:off x="1137576" y="4224670"/>
              <a:ext cx="211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03" name="Google Shape;1003;p33"/>
          <p:cNvCxnSpPr/>
          <p:nvPr/>
        </p:nvCxnSpPr>
        <p:spPr>
          <a:xfrm>
            <a:off x="587750" y="1921475"/>
            <a:ext cx="1525800" cy="137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33"/>
          <p:cNvSpPr/>
          <p:nvPr/>
        </p:nvSpPr>
        <p:spPr>
          <a:xfrm>
            <a:off x="3503875" y="2361358"/>
            <a:ext cx="905175" cy="995600"/>
          </a:xfrm>
          <a:custGeom>
            <a:rect b="b" l="l" r="r" t="t"/>
            <a:pathLst>
              <a:path extrusionOk="0" h="39824" w="36207">
                <a:moveTo>
                  <a:pt x="0" y="1846"/>
                </a:moveTo>
                <a:cubicBezTo>
                  <a:pt x="1884" y="1545"/>
                  <a:pt x="7234" y="-37"/>
                  <a:pt x="11303" y="38"/>
                </a:cubicBezTo>
                <a:cubicBezTo>
                  <a:pt x="15372" y="113"/>
                  <a:pt x="20722" y="414"/>
                  <a:pt x="24414" y="2298"/>
                </a:cubicBezTo>
                <a:cubicBezTo>
                  <a:pt x="28106" y="4182"/>
                  <a:pt x="31498" y="8101"/>
                  <a:pt x="33457" y="11341"/>
                </a:cubicBezTo>
                <a:cubicBezTo>
                  <a:pt x="35416" y="14581"/>
                  <a:pt x="36094" y="18348"/>
                  <a:pt x="36169" y="21739"/>
                </a:cubicBezTo>
                <a:cubicBezTo>
                  <a:pt x="36244" y="25130"/>
                  <a:pt x="35265" y="28672"/>
                  <a:pt x="33909" y="31686"/>
                </a:cubicBezTo>
                <a:cubicBezTo>
                  <a:pt x="32553" y="34700"/>
                  <a:pt x="29011" y="38468"/>
                  <a:pt x="28031" y="3982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3"/>
          <p:cNvSpPr/>
          <p:nvPr/>
        </p:nvSpPr>
        <p:spPr>
          <a:xfrm>
            <a:off x="6524625" y="2137668"/>
            <a:ext cx="1101725" cy="1186550"/>
          </a:xfrm>
          <a:custGeom>
            <a:rect b="b" l="l" r="r" t="t"/>
            <a:pathLst>
              <a:path extrusionOk="0" h="47462" w="44069">
                <a:moveTo>
                  <a:pt x="0" y="14315"/>
                </a:moveTo>
                <a:cubicBezTo>
                  <a:pt x="889" y="13553"/>
                  <a:pt x="3239" y="10569"/>
                  <a:pt x="5334" y="9743"/>
                </a:cubicBezTo>
                <a:cubicBezTo>
                  <a:pt x="7430" y="8918"/>
                  <a:pt x="9843" y="9299"/>
                  <a:pt x="12573" y="9362"/>
                </a:cubicBezTo>
                <a:cubicBezTo>
                  <a:pt x="15304" y="9426"/>
                  <a:pt x="19431" y="8981"/>
                  <a:pt x="21717" y="10124"/>
                </a:cubicBezTo>
                <a:cubicBezTo>
                  <a:pt x="24003" y="11267"/>
                  <a:pt x="25654" y="14379"/>
                  <a:pt x="26289" y="16220"/>
                </a:cubicBezTo>
                <a:cubicBezTo>
                  <a:pt x="26924" y="18062"/>
                  <a:pt x="26988" y="20157"/>
                  <a:pt x="25527" y="21173"/>
                </a:cubicBezTo>
                <a:cubicBezTo>
                  <a:pt x="24067" y="22189"/>
                  <a:pt x="18288" y="20856"/>
                  <a:pt x="17526" y="22316"/>
                </a:cubicBezTo>
                <a:cubicBezTo>
                  <a:pt x="16764" y="23777"/>
                  <a:pt x="19495" y="28539"/>
                  <a:pt x="20955" y="29936"/>
                </a:cubicBezTo>
                <a:cubicBezTo>
                  <a:pt x="22416" y="31333"/>
                  <a:pt x="24956" y="31778"/>
                  <a:pt x="26289" y="30698"/>
                </a:cubicBezTo>
                <a:cubicBezTo>
                  <a:pt x="27623" y="29619"/>
                  <a:pt x="27940" y="25555"/>
                  <a:pt x="28956" y="23459"/>
                </a:cubicBezTo>
                <a:cubicBezTo>
                  <a:pt x="29972" y="21364"/>
                  <a:pt x="31242" y="20411"/>
                  <a:pt x="32385" y="18125"/>
                </a:cubicBezTo>
                <a:cubicBezTo>
                  <a:pt x="33528" y="15839"/>
                  <a:pt x="35243" y="11966"/>
                  <a:pt x="35814" y="9743"/>
                </a:cubicBezTo>
                <a:cubicBezTo>
                  <a:pt x="36386" y="7521"/>
                  <a:pt x="35560" y="6314"/>
                  <a:pt x="35814" y="4790"/>
                </a:cubicBezTo>
                <a:cubicBezTo>
                  <a:pt x="36068" y="3266"/>
                  <a:pt x="36322" y="1234"/>
                  <a:pt x="37338" y="599"/>
                </a:cubicBezTo>
                <a:cubicBezTo>
                  <a:pt x="38354" y="-36"/>
                  <a:pt x="40831" y="-480"/>
                  <a:pt x="41910" y="980"/>
                </a:cubicBezTo>
                <a:cubicBezTo>
                  <a:pt x="42990" y="2441"/>
                  <a:pt x="44323" y="7521"/>
                  <a:pt x="43815" y="9362"/>
                </a:cubicBezTo>
                <a:cubicBezTo>
                  <a:pt x="43307" y="11204"/>
                  <a:pt x="40450" y="10823"/>
                  <a:pt x="38862" y="12029"/>
                </a:cubicBezTo>
                <a:cubicBezTo>
                  <a:pt x="37275" y="13236"/>
                  <a:pt x="35052" y="14696"/>
                  <a:pt x="34290" y="16601"/>
                </a:cubicBezTo>
                <a:cubicBezTo>
                  <a:pt x="33528" y="18506"/>
                  <a:pt x="33909" y="21237"/>
                  <a:pt x="34290" y="23459"/>
                </a:cubicBezTo>
                <a:cubicBezTo>
                  <a:pt x="34671" y="25682"/>
                  <a:pt x="36195" y="27777"/>
                  <a:pt x="36576" y="29936"/>
                </a:cubicBezTo>
                <a:cubicBezTo>
                  <a:pt x="36957" y="32095"/>
                  <a:pt x="37021" y="34445"/>
                  <a:pt x="36576" y="36413"/>
                </a:cubicBezTo>
                <a:cubicBezTo>
                  <a:pt x="36132" y="38382"/>
                  <a:pt x="35179" y="39906"/>
                  <a:pt x="33909" y="41747"/>
                </a:cubicBezTo>
                <a:cubicBezTo>
                  <a:pt x="32639" y="43589"/>
                  <a:pt x="29782" y="46510"/>
                  <a:pt x="28956" y="4746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3"/>
          <p:cNvSpPr txBox="1"/>
          <p:nvPr/>
        </p:nvSpPr>
        <p:spPr>
          <a:xfrm>
            <a:off x="624000" y="3831350"/>
            <a:ext cx="1829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Alto sesgo</a:t>
            </a:r>
            <a:endParaRPr b="0" i="0" sz="2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3"/>
          <p:cNvSpPr txBox="1"/>
          <p:nvPr/>
        </p:nvSpPr>
        <p:spPr>
          <a:xfrm>
            <a:off x="4039113" y="3831350"/>
            <a:ext cx="1101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Justo!</a:t>
            </a:r>
            <a:endParaRPr b="0" i="0" sz="2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3"/>
          <p:cNvSpPr txBox="1"/>
          <p:nvPr/>
        </p:nvSpPr>
        <p:spPr>
          <a:xfrm>
            <a:off x="6522613" y="3831350"/>
            <a:ext cx="2107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Alta varianza</a:t>
            </a:r>
            <a:endParaRPr b="0" i="0" sz="2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¿Entonces, cómo manipulamos la complejidad del modelo?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Regularización</a:t>
            </a:r>
            <a:endParaRPr/>
          </a:p>
        </p:txBody>
      </p:sp>
      <p:sp>
        <p:nvSpPr>
          <p:cNvPr id="1019" name="Google Shape;1019;p35"/>
          <p:cNvSpPr txBox="1"/>
          <p:nvPr>
            <p:ph idx="1" type="body"/>
          </p:nvPr>
        </p:nvSpPr>
        <p:spPr>
          <a:xfrm>
            <a:off x="311700" y="1152475"/>
            <a:ext cx="8520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El objetivo de la regularización es básicamente reducir la complejidad del modelo eliminando variables que aumentan su varianza.</a:t>
            </a:r>
            <a:endParaRPr/>
          </a:p>
        </p:txBody>
      </p:sp>
      <p:pic>
        <p:nvPicPr>
          <p:cNvPr id="1020" name="Google Shape;10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3" y="2328863"/>
            <a:ext cx="6048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35"/>
          <p:cNvSpPr txBox="1"/>
          <p:nvPr/>
        </p:nvSpPr>
        <p:spPr>
          <a:xfrm>
            <a:off x="599250" y="4481825"/>
            <a:ext cx="8233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 tomada de: https://medium.com/datadriveninvestor/l1-l2-regularization-7f1b4fe948f2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Regularización LASSO (L1)</a:t>
            </a:r>
            <a:endParaRPr/>
          </a:p>
        </p:txBody>
      </p:sp>
      <p:sp>
        <p:nvSpPr>
          <p:cNvPr id="1027" name="Google Shape;1027;p36"/>
          <p:cNvSpPr txBox="1"/>
          <p:nvPr>
            <p:ph idx="1" type="body"/>
          </p:nvPr>
        </p:nvSpPr>
        <p:spPr>
          <a:xfrm>
            <a:off x="311700" y="1152475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La regularización LASSO (Least Absolute Shrinkage and Selection Operator) penaliza los parámetros del modelo, con el fin de reducir su complejidad.</a:t>
            </a:r>
            <a:r>
              <a:rPr b="1" lang="es"/>
              <a:t> Los parámetros no significativos los vuelve cero</a:t>
            </a:r>
            <a:r>
              <a:rPr lang="es"/>
              <a:t>. Mientras que los parámetros significativos los mantiene.</a:t>
            </a:r>
            <a:endParaRPr/>
          </a:p>
        </p:txBody>
      </p:sp>
      <p:pic>
        <p:nvPicPr>
          <p:cNvPr id="1028" name="Google Shape;10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88" y="2935125"/>
            <a:ext cx="71342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Regularización RIDGE (L2)</a:t>
            </a:r>
            <a:endParaRPr/>
          </a:p>
        </p:txBody>
      </p:sp>
      <p:sp>
        <p:nvSpPr>
          <p:cNvPr id="1034" name="Google Shape;1034;p37"/>
          <p:cNvSpPr txBox="1"/>
          <p:nvPr>
            <p:ph idx="1" type="body"/>
          </p:nvPr>
        </p:nvSpPr>
        <p:spPr>
          <a:xfrm>
            <a:off x="311700" y="1152475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Al igual que LASSO, la regularización RIDGE penaliza los parámetros del modelo, con el fin de reducir su complejidad. La penalización </a:t>
            </a:r>
            <a:r>
              <a:rPr b="1" lang="es"/>
              <a:t>reduce el valor de los parámetros (casi en la misma medida) sin forzarlos a cero</a:t>
            </a:r>
            <a:r>
              <a:rPr lang="es"/>
              <a:t>.</a:t>
            </a:r>
            <a:endParaRPr/>
          </a:p>
        </p:txBody>
      </p:sp>
      <p:pic>
        <p:nvPicPr>
          <p:cNvPr id="1035" name="Google Shape;10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663" y="2571750"/>
            <a:ext cx="69246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Diferencias entre LASSO y RIDGE</a:t>
            </a:r>
            <a:endParaRPr/>
          </a:p>
        </p:txBody>
      </p:sp>
      <p:graphicFrame>
        <p:nvGraphicFramePr>
          <p:cNvPr id="1041" name="Google Shape;1041;p38"/>
          <p:cNvGraphicFramePr/>
          <p:nvPr/>
        </p:nvGraphicFramePr>
        <p:xfrm>
          <a:off x="926250" y="183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Comparativo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LASSO (L1)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RIDGE (L2)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Penalización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Valor absoluto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Valor cuadrático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Parámetros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Muchos se vuelven cero (sparse solution)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Todos reducen su valor, no necesariamente a cero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Solución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Múltiple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Única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Valores atípicos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Robusto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No robusto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Modelo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Simple e interpretable pero incapaz de ajustarse a patrones complejos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Capaz de ajustarse a patrones complejos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2" name="Google Shape;1042;p38"/>
          <p:cNvSpPr txBox="1"/>
          <p:nvPr/>
        </p:nvSpPr>
        <p:spPr>
          <a:xfrm>
            <a:off x="0" y="4846825"/>
            <a:ext cx="9091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probarlo aquí: </a:t>
            </a:r>
            <a:r>
              <a:rPr b="0" i="0" lang="e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https://developers-dot-devsite-v2-prod.appspot.com/machine-learning/crash-course/regularization-for-sparsity/reg-compare?hl=es_419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049" y="1066925"/>
            <a:ext cx="553799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8"/>
          <p:cNvPicPr preferRelativeResize="0"/>
          <p:nvPr/>
        </p:nvPicPr>
        <p:blipFill rotWithShape="1">
          <a:blip r:embed="rId5">
            <a:alphaModFix/>
          </a:blip>
          <a:srcRect b="6416" l="0" r="43448" t="5686"/>
          <a:stretch/>
        </p:blipFill>
        <p:spPr>
          <a:xfrm>
            <a:off x="6573173" y="1089600"/>
            <a:ext cx="480252" cy="67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Machine learning aplicado es un proceso iterativo</a:t>
            </a:r>
            <a:endParaRPr/>
          </a:p>
        </p:txBody>
      </p:sp>
      <p:pic>
        <p:nvPicPr>
          <p:cNvPr id="299" name="Google Shape;2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0075" y="1935050"/>
            <a:ext cx="2956025" cy="29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"/>
          <p:cNvSpPr txBox="1"/>
          <p:nvPr/>
        </p:nvSpPr>
        <p:spPr>
          <a:xfrm>
            <a:off x="4060198" y="1413525"/>
            <a:ext cx="102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6269850" y="4437300"/>
            <a:ext cx="20013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533950" y="4437300"/>
            <a:ext cx="2556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Elastic Net</a:t>
            </a:r>
            <a:endParaRPr/>
          </a:p>
        </p:txBody>
      </p:sp>
      <p:sp>
        <p:nvSpPr>
          <p:cNvPr id="1050" name="Google Shape;1050;p39"/>
          <p:cNvSpPr txBox="1"/>
          <p:nvPr>
            <p:ph idx="1" type="body"/>
          </p:nvPr>
        </p:nvSpPr>
        <p:spPr>
          <a:xfrm>
            <a:off x="311700" y="1152475"/>
            <a:ext cx="8520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/>
              <a:t>Podemos ajustar lo mejor de ambos tipos de regularización utilizando el método Elastic Net mediante el hiper-parámetro ρ.</a:t>
            </a:r>
            <a:endParaRPr/>
          </a:p>
        </p:txBody>
      </p:sp>
      <p:pic>
        <p:nvPicPr>
          <p:cNvPr id="1051" name="Google Shape;10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81175"/>
            <a:ext cx="8839200" cy="7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600"/>
              <a:t>¿Cómo determinamos el problema de varianza y sesgo?</a:t>
            </a:r>
            <a:endParaRPr sz="2600"/>
          </a:p>
        </p:txBody>
      </p:sp>
      <p:pic>
        <p:nvPicPr>
          <p:cNvPr id="1057" name="Google Shape;10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75" y="1182650"/>
            <a:ext cx="69420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0"/>
          <p:cNvSpPr txBox="1"/>
          <p:nvPr/>
        </p:nvSpPr>
        <p:spPr>
          <a:xfrm>
            <a:off x="711600" y="4793950"/>
            <a:ext cx="7790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Tomado de: https://www.cs.cornell.edu/courses/cs4780/2018fa/lectures/lecturenote12.html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9" name="Google Shape;1059;p40"/>
          <p:cNvCxnSpPr/>
          <p:nvPr/>
        </p:nvCxnSpPr>
        <p:spPr>
          <a:xfrm rot="10800000">
            <a:off x="6147050" y="1663125"/>
            <a:ext cx="6900" cy="11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0" name="Google Shape;1060;p40"/>
          <p:cNvSpPr txBox="1"/>
          <p:nvPr/>
        </p:nvSpPr>
        <p:spPr>
          <a:xfrm>
            <a:off x="6413575" y="1712150"/>
            <a:ext cx="21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aumento la regularización 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ambas curvas se suben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(aumenta el error)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0"/>
          <p:cNvSpPr/>
          <p:nvPr/>
        </p:nvSpPr>
        <p:spPr>
          <a:xfrm>
            <a:off x="3726050" y="2652450"/>
            <a:ext cx="77100" cy="210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0"/>
          <p:cNvSpPr txBox="1"/>
          <p:nvPr/>
        </p:nvSpPr>
        <p:spPr>
          <a:xfrm>
            <a:off x="3564575" y="3118600"/>
            <a:ext cx="17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disminuyo la regularización 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ambas curvas se separan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1"/>
          <p:cNvSpPr txBox="1"/>
          <p:nvPr>
            <p:ph idx="1" type="body"/>
          </p:nvPr>
        </p:nvSpPr>
        <p:spPr>
          <a:xfrm>
            <a:off x="349550" y="2361650"/>
            <a:ext cx="42222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300"/>
              <a:t>Régimen 1 (Alta varianza o overfitting)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Error de entrenamiento menor que de testeo.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Error aceptable es mayor que de entrenamiento pero menor que de validación.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s" sz="1300"/>
              <a:t>Correctivos: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Agregue más ejemplos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Disminuya variables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Aumente regularización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Cambie hiper-parámetros</a:t>
            </a:r>
            <a:endParaRPr sz="1300"/>
          </a:p>
        </p:txBody>
      </p:sp>
      <p:sp>
        <p:nvSpPr>
          <p:cNvPr id="1068" name="Google Shape;1068;p41"/>
          <p:cNvSpPr txBox="1"/>
          <p:nvPr>
            <p:ph idx="2" type="body"/>
          </p:nvPr>
        </p:nvSpPr>
        <p:spPr>
          <a:xfrm>
            <a:off x="4859375" y="2343150"/>
            <a:ext cx="4222200" cy="2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300"/>
              <a:t>Régimen 2 (Alto sesgo o underfitting)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Error de entrenamiento es mayor que deseable.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s" sz="1300"/>
              <a:t>Correctivos: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Agregue más ejemplos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Use un modelo más complejo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Agregue más variables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Disminuya regularización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 sz="1300"/>
              <a:t>Cambie hiper-parámetros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300"/>
          </a:p>
        </p:txBody>
      </p:sp>
      <p:pic>
        <p:nvPicPr>
          <p:cNvPr id="1069" name="Google Shape;1069;p41"/>
          <p:cNvPicPr preferRelativeResize="0"/>
          <p:nvPr/>
        </p:nvPicPr>
        <p:blipFill rotWithShape="1">
          <a:blip r:embed="rId3">
            <a:alphaModFix/>
          </a:blip>
          <a:srcRect b="0" l="0" r="0" t="7045"/>
          <a:stretch/>
        </p:blipFill>
        <p:spPr>
          <a:xfrm>
            <a:off x="2235800" y="0"/>
            <a:ext cx="4672399" cy="2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1"/>
          <p:cNvSpPr/>
          <p:nvPr/>
        </p:nvSpPr>
        <p:spPr>
          <a:xfrm>
            <a:off x="3920050" y="1972500"/>
            <a:ext cx="998700" cy="17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ejemplos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2"/>
          <p:cNvSpPr/>
          <p:nvPr/>
        </p:nvSpPr>
        <p:spPr>
          <a:xfrm>
            <a:off x="1796425" y="446850"/>
            <a:ext cx="2272200" cy="849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Empieza el entrenamiento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2"/>
          <p:cNvSpPr/>
          <p:nvPr/>
        </p:nvSpPr>
        <p:spPr>
          <a:xfrm>
            <a:off x="1796425" y="1682775"/>
            <a:ext cx="2272200" cy="811475"/>
          </a:xfrm>
          <a:prstGeom prst="flowChartDecision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Alto error de entrenamiento?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2"/>
          <p:cNvSpPr/>
          <p:nvPr/>
        </p:nvSpPr>
        <p:spPr>
          <a:xfrm>
            <a:off x="1796425" y="2881175"/>
            <a:ext cx="2272200" cy="811475"/>
          </a:xfrm>
          <a:prstGeom prst="flowChartDecision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Alto error de testeo             ?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1796425" y="4071175"/>
            <a:ext cx="2272200" cy="849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Listo!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9" name="Google Shape;1079;p42"/>
          <p:cNvCxnSpPr>
            <a:stCxn id="1075" idx="2"/>
            <a:endCxn id="1076" idx="0"/>
          </p:cNvCxnSpPr>
          <p:nvPr/>
        </p:nvCxnSpPr>
        <p:spPr>
          <a:xfrm>
            <a:off x="2932525" y="1295850"/>
            <a:ext cx="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0" name="Google Shape;1080;p42"/>
          <p:cNvCxnSpPr>
            <a:stCxn id="1076" idx="2"/>
            <a:endCxn id="1077" idx="0"/>
          </p:cNvCxnSpPr>
          <p:nvPr/>
        </p:nvCxnSpPr>
        <p:spPr>
          <a:xfrm>
            <a:off x="2932525" y="2494250"/>
            <a:ext cx="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1" name="Google Shape;1081;p42"/>
          <p:cNvCxnSpPr>
            <a:stCxn id="1077" idx="2"/>
            <a:endCxn id="1078" idx="0"/>
          </p:cNvCxnSpPr>
          <p:nvPr/>
        </p:nvCxnSpPr>
        <p:spPr>
          <a:xfrm>
            <a:off x="2932525" y="3692650"/>
            <a:ext cx="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2" name="Google Shape;1082;p42"/>
          <p:cNvSpPr/>
          <p:nvPr/>
        </p:nvSpPr>
        <p:spPr>
          <a:xfrm>
            <a:off x="5479275" y="1542212"/>
            <a:ext cx="3108600" cy="10926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Agregue más ejemplos.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 un modelo más complejo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Agregue más variables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Disminuya regularización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Cambie hiper-parámetros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2"/>
          <p:cNvSpPr/>
          <p:nvPr/>
        </p:nvSpPr>
        <p:spPr>
          <a:xfrm>
            <a:off x="5479275" y="2740612"/>
            <a:ext cx="3108600" cy="10926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Agregue más ejemplos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Disminuya variables.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Aumente regularización -&gt; modelo simple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Cambie hiper-parámetros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Google Shape;1084;p42"/>
          <p:cNvCxnSpPr>
            <a:stCxn id="1076" idx="3"/>
            <a:endCxn id="1082" idx="1"/>
          </p:cNvCxnSpPr>
          <p:nvPr/>
        </p:nvCxnSpPr>
        <p:spPr>
          <a:xfrm>
            <a:off x="4068625" y="2088513"/>
            <a:ext cx="14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5" name="Google Shape;1085;p42"/>
          <p:cNvCxnSpPr>
            <a:stCxn id="1077" idx="3"/>
            <a:endCxn id="1083" idx="1"/>
          </p:cNvCxnSpPr>
          <p:nvPr/>
        </p:nvCxnSpPr>
        <p:spPr>
          <a:xfrm>
            <a:off x="4068625" y="3286913"/>
            <a:ext cx="14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6" name="Google Shape;1086;p42"/>
          <p:cNvSpPr txBox="1"/>
          <p:nvPr/>
        </p:nvSpPr>
        <p:spPr>
          <a:xfrm>
            <a:off x="113675" y="1352875"/>
            <a:ext cx="1410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Receta Machine Learning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2"/>
          <p:cNvSpPr txBox="1"/>
          <p:nvPr/>
        </p:nvSpPr>
        <p:spPr>
          <a:xfrm>
            <a:off x="4068625" y="1472925"/>
            <a:ext cx="141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Si. Alto sesgo. Underfitting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2"/>
          <p:cNvSpPr txBox="1"/>
          <p:nvPr/>
        </p:nvSpPr>
        <p:spPr>
          <a:xfrm>
            <a:off x="3062500" y="2490000"/>
            <a:ext cx="425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42"/>
          <p:cNvSpPr txBox="1"/>
          <p:nvPr/>
        </p:nvSpPr>
        <p:spPr>
          <a:xfrm>
            <a:off x="3062500" y="3688438"/>
            <a:ext cx="425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42"/>
          <p:cNvSpPr txBox="1"/>
          <p:nvPr/>
        </p:nvSpPr>
        <p:spPr>
          <a:xfrm>
            <a:off x="4036675" y="2691179"/>
            <a:ext cx="1474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Si. Alta varianza Overfitting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00" y="115175"/>
            <a:ext cx="574100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075" y="389825"/>
            <a:ext cx="963050" cy="9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Preprocesamiento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Estandarice los datos</a:t>
            </a:r>
            <a:endParaRPr/>
          </a:p>
        </p:txBody>
      </p:sp>
      <p:grpSp>
        <p:nvGrpSpPr>
          <p:cNvPr id="1103" name="Google Shape;1103;p44"/>
          <p:cNvGrpSpPr/>
          <p:nvPr/>
        </p:nvGrpSpPr>
        <p:grpSpPr>
          <a:xfrm>
            <a:off x="180075" y="1294355"/>
            <a:ext cx="2573092" cy="1831668"/>
            <a:chOff x="441345" y="2286110"/>
            <a:chExt cx="4144800" cy="2044500"/>
          </a:xfrm>
        </p:grpSpPr>
        <p:cxnSp>
          <p:nvCxnSpPr>
            <p:cNvPr id="1104" name="Google Shape;1104;p44"/>
            <p:cNvCxnSpPr/>
            <p:nvPr/>
          </p:nvCxnSpPr>
          <p:spPr>
            <a:xfrm rot="10800000">
              <a:off x="793844" y="2286110"/>
              <a:ext cx="0" cy="2044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05" name="Google Shape;1105;p44"/>
            <p:cNvCxnSpPr/>
            <p:nvPr/>
          </p:nvCxnSpPr>
          <p:spPr>
            <a:xfrm>
              <a:off x="441345" y="4148812"/>
              <a:ext cx="41448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</p:grpSp>
      <p:pic>
        <p:nvPicPr>
          <p:cNvPr id="1106" name="Google Shape;11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440" y="2062661"/>
            <a:ext cx="2205730" cy="798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44"/>
          <p:cNvGrpSpPr/>
          <p:nvPr/>
        </p:nvGrpSpPr>
        <p:grpSpPr>
          <a:xfrm>
            <a:off x="2867616" y="1432938"/>
            <a:ext cx="2563447" cy="1819278"/>
            <a:chOff x="-1085566" y="2526682"/>
            <a:chExt cx="4428900" cy="2859600"/>
          </a:xfrm>
        </p:grpSpPr>
        <p:cxnSp>
          <p:nvCxnSpPr>
            <p:cNvPr id="1108" name="Google Shape;1108;p44"/>
            <p:cNvCxnSpPr/>
            <p:nvPr/>
          </p:nvCxnSpPr>
          <p:spPr>
            <a:xfrm flipH="1" rot="10800000">
              <a:off x="784861" y="2526682"/>
              <a:ext cx="1800" cy="2859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09" name="Google Shape;1109;p44"/>
            <p:cNvCxnSpPr/>
            <p:nvPr/>
          </p:nvCxnSpPr>
          <p:spPr>
            <a:xfrm>
              <a:off x="-1085566" y="4161245"/>
              <a:ext cx="44289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</p:grpSp>
      <p:pic>
        <p:nvPicPr>
          <p:cNvPr id="1110" name="Google Shape;11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029" y="1648270"/>
            <a:ext cx="1346637" cy="138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44"/>
          <p:cNvGrpSpPr/>
          <p:nvPr/>
        </p:nvGrpSpPr>
        <p:grpSpPr>
          <a:xfrm>
            <a:off x="6007038" y="1430648"/>
            <a:ext cx="2563447" cy="1821568"/>
            <a:chOff x="-1085566" y="2526647"/>
            <a:chExt cx="4428900" cy="2863200"/>
          </a:xfrm>
        </p:grpSpPr>
        <p:cxnSp>
          <p:nvCxnSpPr>
            <p:cNvPr id="1112" name="Google Shape;1112;p44"/>
            <p:cNvCxnSpPr/>
            <p:nvPr/>
          </p:nvCxnSpPr>
          <p:spPr>
            <a:xfrm rot="10800000">
              <a:off x="786637" y="2526647"/>
              <a:ext cx="12000" cy="2863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13" name="Google Shape;1113;p44"/>
            <p:cNvCxnSpPr/>
            <p:nvPr/>
          </p:nvCxnSpPr>
          <p:spPr>
            <a:xfrm>
              <a:off x="-1085566" y="4161245"/>
              <a:ext cx="44289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</p:grpSp>
      <p:pic>
        <p:nvPicPr>
          <p:cNvPr id="1114" name="Google Shape;111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35" y="1800033"/>
            <a:ext cx="1868833" cy="80058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44"/>
          <p:cNvSpPr/>
          <p:nvPr/>
        </p:nvSpPr>
        <p:spPr>
          <a:xfrm>
            <a:off x="2867675" y="4139000"/>
            <a:ext cx="5702700" cy="361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44"/>
          <p:cNvSpPr txBox="1"/>
          <p:nvPr/>
        </p:nvSpPr>
        <p:spPr>
          <a:xfrm>
            <a:off x="3534925" y="3516513"/>
            <a:ext cx="89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4"/>
          <p:cNvSpPr txBox="1"/>
          <p:nvPr/>
        </p:nvSpPr>
        <p:spPr>
          <a:xfrm>
            <a:off x="6580850" y="3407625"/>
            <a:ext cx="106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Varianza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4"/>
          <p:cNvSpPr txBox="1"/>
          <p:nvPr/>
        </p:nvSpPr>
        <p:spPr>
          <a:xfrm>
            <a:off x="3403800" y="4781700"/>
            <a:ext cx="2336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Modificado de: Andrew 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45"/>
          <p:cNvGrpSpPr/>
          <p:nvPr/>
        </p:nvGrpSpPr>
        <p:grpSpPr>
          <a:xfrm>
            <a:off x="6329063" y="1197244"/>
            <a:ext cx="2707502" cy="555706"/>
            <a:chOff x="702361" y="1844557"/>
            <a:chExt cx="4544314" cy="932706"/>
          </a:xfrm>
        </p:grpSpPr>
        <p:sp>
          <p:nvSpPr>
            <p:cNvPr id="1124" name="Google Shape;1124;p45"/>
            <p:cNvSpPr txBox="1"/>
            <p:nvPr/>
          </p:nvSpPr>
          <p:spPr>
            <a:xfrm>
              <a:off x="702361" y="1875463"/>
              <a:ext cx="2094600" cy="90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2724749" y="1844557"/>
              <a:ext cx="679800" cy="932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5"/>
            <p:cNvSpPr txBox="1"/>
            <p:nvPr/>
          </p:nvSpPr>
          <p:spPr>
            <a:xfrm>
              <a:off x="3145175" y="2022971"/>
              <a:ext cx="2101500" cy="55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45"/>
          <p:cNvGrpSpPr/>
          <p:nvPr/>
        </p:nvGrpSpPr>
        <p:grpSpPr>
          <a:xfrm>
            <a:off x="1324402" y="3152018"/>
            <a:ext cx="2157513" cy="1450854"/>
            <a:chOff x="746428" y="4288169"/>
            <a:chExt cx="3621204" cy="2435136"/>
          </a:xfrm>
        </p:grpSpPr>
        <p:cxnSp>
          <p:nvCxnSpPr>
            <p:cNvPr id="1128" name="Google Shape;1128;p45"/>
            <p:cNvCxnSpPr/>
            <p:nvPr/>
          </p:nvCxnSpPr>
          <p:spPr>
            <a:xfrm>
              <a:off x="991562" y="6461241"/>
              <a:ext cx="27861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29" name="Google Shape;1129;p45"/>
            <p:cNvCxnSpPr/>
            <p:nvPr/>
          </p:nvCxnSpPr>
          <p:spPr>
            <a:xfrm rot="10800000">
              <a:off x="1161258" y="4413077"/>
              <a:ext cx="0" cy="2222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1130" name="Google Shape;1130;p45"/>
            <p:cNvGrpSpPr/>
            <p:nvPr/>
          </p:nvGrpSpPr>
          <p:grpSpPr>
            <a:xfrm rot="155501">
              <a:off x="771061" y="4771489"/>
              <a:ext cx="3571939" cy="1170294"/>
              <a:chOff x="1325495" y="4502712"/>
              <a:chExt cx="2371743" cy="2299564"/>
            </a:xfrm>
          </p:grpSpPr>
          <p:sp>
            <p:nvSpPr>
              <p:cNvPr id="1131" name="Google Shape;1131;p45"/>
              <p:cNvSpPr/>
              <p:nvPr/>
            </p:nvSpPr>
            <p:spPr>
              <a:xfrm rot="2909611">
                <a:off x="1893444" y="4615785"/>
                <a:ext cx="1235844" cy="2073418"/>
              </a:xfrm>
              <a:prstGeom prst="ellipse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 rot="2909719">
                <a:off x="2029134" y="4785710"/>
                <a:ext cx="963812" cy="1682797"/>
              </a:xfrm>
              <a:prstGeom prst="ellipse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 rot="2909578">
                <a:off x="2187329" y="4967932"/>
                <a:ext cx="609314" cy="1263897"/>
              </a:xfrm>
              <a:prstGeom prst="ellipse">
                <a:avLst/>
              </a:prstGeom>
              <a:noFill/>
              <a:ln cap="flat" cmpd="sng" w="12700">
                <a:solidFill>
                  <a:srgbClr val="00B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5"/>
              <p:cNvSpPr/>
              <p:nvPr/>
            </p:nvSpPr>
            <p:spPr>
              <a:xfrm rot="2781520">
                <a:off x="2306290" y="5085585"/>
                <a:ext cx="384704" cy="1028493"/>
              </a:xfrm>
              <a:prstGeom prst="ellipse">
                <a:avLst/>
              </a:prstGeom>
              <a:noFill/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 rot="2851123">
                <a:off x="2383017" y="5300314"/>
                <a:ext cx="217221" cy="619413"/>
              </a:xfrm>
              <a:prstGeom prst="ellipse">
                <a:avLst/>
              </a:prstGeom>
              <a:noFill/>
              <a:ln cap="flat" cmpd="sng" w="12700">
                <a:solidFill>
                  <a:srgbClr val="007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6" name="Google Shape;1136;p45"/>
            <p:cNvSpPr txBox="1"/>
            <p:nvPr/>
          </p:nvSpPr>
          <p:spPr>
            <a:xfrm>
              <a:off x="3667369" y="6259505"/>
              <a:ext cx="534900" cy="463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5"/>
            <p:cNvSpPr txBox="1"/>
            <p:nvPr/>
          </p:nvSpPr>
          <p:spPr>
            <a:xfrm>
              <a:off x="1127923" y="4288169"/>
              <a:ext cx="437100" cy="483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45"/>
          <p:cNvGrpSpPr/>
          <p:nvPr/>
        </p:nvGrpSpPr>
        <p:grpSpPr>
          <a:xfrm>
            <a:off x="5081101" y="2702419"/>
            <a:ext cx="2291142" cy="2212497"/>
            <a:chOff x="7100873" y="3623012"/>
            <a:chExt cx="3845489" cy="3713490"/>
          </a:xfrm>
        </p:grpSpPr>
        <p:cxnSp>
          <p:nvCxnSpPr>
            <p:cNvPr id="1139" name="Google Shape;1139;p45"/>
            <p:cNvCxnSpPr/>
            <p:nvPr/>
          </p:nvCxnSpPr>
          <p:spPr>
            <a:xfrm>
              <a:off x="7100873" y="6523512"/>
              <a:ext cx="32457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40" name="Google Shape;1140;p45"/>
            <p:cNvCxnSpPr/>
            <p:nvPr/>
          </p:nvCxnSpPr>
          <p:spPr>
            <a:xfrm rot="10800000">
              <a:off x="7291089" y="4501148"/>
              <a:ext cx="0" cy="2222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grpSp>
          <p:nvGrpSpPr>
            <p:cNvPr id="1141" name="Google Shape;1141;p45"/>
            <p:cNvGrpSpPr/>
            <p:nvPr/>
          </p:nvGrpSpPr>
          <p:grpSpPr>
            <a:xfrm>
              <a:off x="7512092" y="3623012"/>
              <a:ext cx="2150829" cy="3713490"/>
              <a:chOff x="1211946" y="4479937"/>
              <a:chExt cx="2497479" cy="2412924"/>
            </a:xfrm>
          </p:grpSpPr>
          <p:sp>
            <p:nvSpPr>
              <p:cNvPr id="1142" name="Google Shape;1142;p45"/>
              <p:cNvSpPr/>
              <p:nvPr/>
            </p:nvSpPr>
            <p:spPr>
              <a:xfrm rot="2909736">
                <a:off x="1836173" y="4571585"/>
                <a:ext cx="1249024" cy="2229627"/>
              </a:xfrm>
              <a:prstGeom prst="ellipse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 rot="2909641">
                <a:off x="1940174" y="4770724"/>
                <a:ext cx="1040745" cy="1858139"/>
              </a:xfrm>
              <a:prstGeom prst="ellipse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 rot="2910319">
                <a:off x="2044214" y="4943257"/>
                <a:ext cx="832691" cy="1486626"/>
              </a:xfrm>
              <a:prstGeom prst="ellipse">
                <a:avLst/>
              </a:prstGeom>
              <a:noFill/>
              <a:ln cap="flat" cmpd="sng" w="12700">
                <a:solidFill>
                  <a:srgbClr val="00B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 rot="2782920">
                <a:off x="2148275" y="5142479"/>
                <a:ext cx="624486" cy="1114862"/>
              </a:xfrm>
              <a:prstGeom prst="ellipse">
                <a:avLst/>
              </a:prstGeom>
              <a:noFill/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 rot="2854244">
                <a:off x="2252396" y="5328215"/>
                <a:ext cx="416198" cy="743421"/>
              </a:xfrm>
              <a:prstGeom prst="ellipse">
                <a:avLst/>
              </a:prstGeom>
              <a:noFill/>
              <a:ln cap="flat" cmpd="sng" w="12700">
                <a:solidFill>
                  <a:srgbClr val="007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7" name="Google Shape;1147;p45"/>
            <p:cNvSpPr txBox="1"/>
            <p:nvPr/>
          </p:nvSpPr>
          <p:spPr>
            <a:xfrm>
              <a:off x="10079362" y="6351046"/>
              <a:ext cx="867000" cy="461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5"/>
            <p:cNvSpPr txBox="1"/>
            <p:nvPr/>
          </p:nvSpPr>
          <p:spPr>
            <a:xfrm>
              <a:off x="7100873" y="4289698"/>
              <a:ext cx="708300" cy="461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9" name="Google Shape;1149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2373178">
            <a:off x="1731354" y="2165172"/>
            <a:ext cx="1245333" cy="229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45"/>
          <p:cNvGrpSpPr/>
          <p:nvPr/>
        </p:nvGrpSpPr>
        <p:grpSpPr>
          <a:xfrm>
            <a:off x="1627062" y="1690306"/>
            <a:ext cx="1887563" cy="1188601"/>
            <a:chOff x="137742" y="2410575"/>
            <a:chExt cx="2804700" cy="2470590"/>
          </a:xfrm>
        </p:grpSpPr>
        <p:cxnSp>
          <p:nvCxnSpPr>
            <p:cNvPr id="1151" name="Google Shape;1151;p45"/>
            <p:cNvCxnSpPr/>
            <p:nvPr/>
          </p:nvCxnSpPr>
          <p:spPr>
            <a:xfrm rot="10800000">
              <a:off x="1150542" y="2410575"/>
              <a:ext cx="0" cy="1419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52" name="Google Shape;1152;p45"/>
            <p:cNvCxnSpPr/>
            <p:nvPr/>
          </p:nvCxnSpPr>
          <p:spPr>
            <a:xfrm flipH="1">
              <a:off x="137742" y="3827265"/>
              <a:ext cx="1012800" cy="10539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cxnSp>
          <p:nvCxnSpPr>
            <p:cNvPr id="1153" name="Google Shape;1153;p45"/>
            <p:cNvCxnSpPr/>
            <p:nvPr/>
          </p:nvCxnSpPr>
          <p:spPr>
            <a:xfrm>
              <a:off x="1150542" y="3821618"/>
              <a:ext cx="1791900" cy="409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</p:grpSp>
      <p:sp>
        <p:nvSpPr>
          <p:cNvPr id="1154" name="Google Shape;1154;p45"/>
          <p:cNvSpPr txBox="1"/>
          <p:nvPr/>
        </p:nvSpPr>
        <p:spPr>
          <a:xfrm>
            <a:off x="3355547" y="2526894"/>
            <a:ext cx="330000" cy="222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96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45"/>
          <p:cNvSpPr txBox="1"/>
          <p:nvPr/>
        </p:nvSpPr>
        <p:spPr>
          <a:xfrm>
            <a:off x="1427874" y="2736394"/>
            <a:ext cx="287400" cy="222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966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45"/>
          <p:cNvSpPr txBox="1"/>
          <p:nvPr/>
        </p:nvSpPr>
        <p:spPr>
          <a:xfrm>
            <a:off x="2297546" y="1568532"/>
            <a:ext cx="253500" cy="222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4097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45"/>
          <p:cNvSpPr txBox="1"/>
          <p:nvPr/>
        </p:nvSpPr>
        <p:spPr>
          <a:xfrm>
            <a:off x="231900" y="1212950"/>
            <a:ext cx="282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Sin estandarizar: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8" name="Google Shape;1158;p45"/>
          <p:cNvGrpSpPr/>
          <p:nvPr/>
        </p:nvGrpSpPr>
        <p:grpSpPr>
          <a:xfrm>
            <a:off x="4870010" y="1549701"/>
            <a:ext cx="2041998" cy="1470810"/>
            <a:chOff x="36411" y="1887677"/>
            <a:chExt cx="3354687" cy="2851512"/>
          </a:xfrm>
        </p:grpSpPr>
        <p:pic>
          <p:nvPicPr>
            <p:cNvPr id="1159" name="Google Shape;1159;p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208505">
              <a:off x="591795" y="2618497"/>
              <a:ext cx="2085346" cy="16570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0" name="Google Shape;1160;p45"/>
            <p:cNvGrpSpPr/>
            <p:nvPr/>
          </p:nvGrpSpPr>
          <p:grpSpPr>
            <a:xfrm>
              <a:off x="332392" y="2103163"/>
              <a:ext cx="2804700" cy="2470590"/>
              <a:chOff x="137742" y="2410575"/>
              <a:chExt cx="2804700" cy="2470590"/>
            </a:xfrm>
          </p:grpSpPr>
          <p:cxnSp>
            <p:nvCxnSpPr>
              <p:cNvPr id="1161" name="Google Shape;1161;p45"/>
              <p:cNvCxnSpPr/>
              <p:nvPr/>
            </p:nvCxnSpPr>
            <p:spPr>
              <a:xfrm rot="10800000">
                <a:off x="1150542" y="2410575"/>
                <a:ext cx="0" cy="141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162" name="Google Shape;1162;p45"/>
              <p:cNvCxnSpPr/>
              <p:nvPr/>
            </p:nvCxnSpPr>
            <p:spPr>
              <a:xfrm flipH="1">
                <a:off x="137742" y="3827265"/>
                <a:ext cx="1012800" cy="1053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  <p:cxnSp>
            <p:nvCxnSpPr>
              <p:cNvPr id="1163" name="Google Shape;1163;p45"/>
              <p:cNvCxnSpPr/>
              <p:nvPr/>
            </p:nvCxnSpPr>
            <p:spPr>
              <a:xfrm>
                <a:off x="1150542" y="3821618"/>
                <a:ext cx="1791900" cy="409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lg" w="lg" type="triangle"/>
              </a:ln>
            </p:spPr>
          </p:cxnSp>
        </p:grpSp>
        <p:sp>
          <p:nvSpPr>
            <p:cNvPr id="1164" name="Google Shape;1164;p45"/>
            <p:cNvSpPr txBox="1"/>
            <p:nvPr/>
          </p:nvSpPr>
          <p:spPr>
            <a:xfrm>
              <a:off x="2900898" y="3842033"/>
              <a:ext cx="490200" cy="461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4605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5"/>
            <p:cNvSpPr txBox="1"/>
            <p:nvPr/>
          </p:nvSpPr>
          <p:spPr>
            <a:xfrm>
              <a:off x="36411" y="4277489"/>
              <a:ext cx="426900" cy="4617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1059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5"/>
            <p:cNvSpPr txBox="1"/>
            <p:nvPr/>
          </p:nvSpPr>
          <p:spPr>
            <a:xfrm>
              <a:off x="1357263" y="1887677"/>
              <a:ext cx="376500" cy="4617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3029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45"/>
          <p:cNvSpPr txBox="1"/>
          <p:nvPr/>
        </p:nvSpPr>
        <p:spPr>
          <a:xfrm>
            <a:off x="3685500" y="1231700"/>
            <a:ext cx="2576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Estandarizado: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¿Por qué es importante estandarizar los datos?</a:t>
            </a:r>
            <a:endParaRPr/>
          </a:p>
        </p:txBody>
      </p:sp>
      <p:sp>
        <p:nvSpPr>
          <p:cNvPr id="1169" name="Google Shape;1169;p45"/>
          <p:cNvSpPr txBox="1"/>
          <p:nvPr/>
        </p:nvSpPr>
        <p:spPr>
          <a:xfrm>
            <a:off x="3403800" y="4781700"/>
            <a:ext cx="2336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Modificado de: Andrew 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0" name="Google Shape;1170;p45"/>
          <p:cNvCxnSpPr>
            <a:stCxn id="1131" idx="3"/>
            <a:endCxn id="1132" idx="4"/>
          </p:cNvCxnSpPr>
          <p:nvPr/>
        </p:nvCxnSpPr>
        <p:spPr>
          <a:xfrm>
            <a:off x="1649335" y="3802626"/>
            <a:ext cx="181500" cy="12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1" name="Google Shape;1171;p45"/>
          <p:cNvCxnSpPr>
            <a:stCxn id="1132" idx="4"/>
            <a:endCxn id="1132" idx="3"/>
          </p:cNvCxnSpPr>
          <p:nvPr/>
        </p:nvCxnSpPr>
        <p:spPr>
          <a:xfrm rot="10800000">
            <a:off x="1799538" y="3795834"/>
            <a:ext cx="31200" cy="12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2" name="Google Shape;1172;p45"/>
          <p:cNvCxnSpPr>
            <a:stCxn id="1132" idx="3"/>
            <a:endCxn id="1133" idx="4"/>
          </p:cNvCxnSpPr>
          <p:nvPr/>
        </p:nvCxnSpPr>
        <p:spPr>
          <a:xfrm>
            <a:off x="1799496" y="3795793"/>
            <a:ext cx="157200" cy="8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3" name="Google Shape;1173;p45"/>
          <p:cNvCxnSpPr>
            <a:endCxn id="1133" idx="4"/>
          </p:cNvCxnSpPr>
          <p:nvPr/>
        </p:nvCxnSpPr>
        <p:spPr>
          <a:xfrm flipH="1">
            <a:off x="1956554" y="3800342"/>
            <a:ext cx="5700" cy="7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45"/>
          <p:cNvCxnSpPr>
            <a:endCxn id="1134" idx="4"/>
          </p:cNvCxnSpPr>
          <p:nvPr/>
        </p:nvCxnSpPr>
        <p:spPr>
          <a:xfrm>
            <a:off x="1956824" y="3793445"/>
            <a:ext cx="97200" cy="7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5" name="Google Shape;1175;p45"/>
          <p:cNvCxnSpPr>
            <a:stCxn id="1134" idx="4"/>
            <a:endCxn id="1134" idx="3"/>
          </p:cNvCxnSpPr>
          <p:nvPr/>
        </p:nvCxnSpPr>
        <p:spPr>
          <a:xfrm flipH="1" rot="10800000">
            <a:off x="2054024" y="3803945"/>
            <a:ext cx="16200" cy="6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45"/>
          <p:cNvCxnSpPr>
            <a:stCxn id="1134" idx="3"/>
            <a:endCxn id="1135" idx="4"/>
          </p:cNvCxnSpPr>
          <p:nvPr/>
        </p:nvCxnSpPr>
        <p:spPr>
          <a:xfrm>
            <a:off x="2070362" y="3803858"/>
            <a:ext cx="108000" cy="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45"/>
          <p:cNvCxnSpPr>
            <a:stCxn id="1135" idx="4"/>
            <a:endCxn id="1135" idx="2"/>
          </p:cNvCxnSpPr>
          <p:nvPr/>
        </p:nvCxnSpPr>
        <p:spPr>
          <a:xfrm flipH="1" rot="10800000">
            <a:off x="2178440" y="3747732"/>
            <a:ext cx="143100" cy="8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8" name="Google Shape;1178;p45"/>
          <p:cNvCxnSpPr>
            <a:stCxn id="1135" idx="2"/>
            <a:endCxn id="1135" idx="2"/>
          </p:cNvCxnSpPr>
          <p:nvPr/>
        </p:nvCxnSpPr>
        <p:spPr>
          <a:xfrm>
            <a:off x="2321397" y="374770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9" name="Google Shape;1179;p45"/>
          <p:cNvCxnSpPr>
            <a:stCxn id="1135" idx="2"/>
          </p:cNvCxnSpPr>
          <p:nvPr/>
        </p:nvCxnSpPr>
        <p:spPr>
          <a:xfrm>
            <a:off x="2321397" y="3747706"/>
            <a:ext cx="129300" cy="5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0" name="Google Shape;1180;p45"/>
          <p:cNvCxnSpPr>
            <a:stCxn id="1142" idx="5"/>
            <a:endCxn id="1145" idx="4"/>
          </p:cNvCxnSpPr>
          <p:nvPr/>
        </p:nvCxnSpPr>
        <p:spPr>
          <a:xfrm rot="10800000">
            <a:off x="5759776" y="4173603"/>
            <a:ext cx="54300" cy="41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1" name="Google Shape;1181;p45"/>
          <p:cNvCxnSpPr>
            <a:stCxn id="1145" idx="4"/>
            <a:endCxn id="1146" idx="4"/>
          </p:cNvCxnSpPr>
          <p:nvPr/>
        </p:nvCxnSpPr>
        <p:spPr>
          <a:xfrm flipH="1" rot="10800000">
            <a:off x="5759686" y="4050957"/>
            <a:ext cx="66300" cy="12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45"/>
          <p:cNvCxnSpPr>
            <a:stCxn id="1146" idx="4"/>
          </p:cNvCxnSpPr>
          <p:nvPr/>
        </p:nvCxnSpPr>
        <p:spPr>
          <a:xfrm flipH="1" rot="10800000">
            <a:off x="5825963" y="3833825"/>
            <a:ext cx="136800" cy="21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Adicionales</a:t>
            </a:r>
            <a:endParaRPr/>
          </a:p>
        </p:txBody>
      </p:sp>
      <p:sp>
        <p:nvSpPr>
          <p:cNvPr id="1188" name="Google Shape;11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00" u="sng">
                <a:solidFill>
                  <a:schemeClr val="hlink"/>
                </a:solidFill>
                <a:hlinkClick r:id="rId3"/>
              </a:rPr>
              <a:t>Interpretación geométrica de la regularización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1300" u="sng">
                <a:solidFill>
                  <a:schemeClr val="hlink"/>
                </a:solidFill>
                <a:hlinkClick r:id="rId4"/>
              </a:rPr>
              <a:t>Cuando tenemos más variables que ejemplos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1300" u="sng">
                <a:solidFill>
                  <a:schemeClr val="hlink"/>
                </a:solidFill>
                <a:hlinkClick r:id="rId5"/>
              </a:rPr>
              <a:t>Implementación de las curvas de aprendizajes</a:t>
            </a:r>
            <a:r>
              <a:rPr lang="es" sz="1300"/>
              <a:t>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1300" u="sng">
                <a:solidFill>
                  <a:schemeClr val="hlink"/>
                </a:solidFill>
                <a:hlinkClick r:id="rId6"/>
              </a:rPr>
              <a:t>8 maneras para corregir el problema del desbalanceo de clases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1300" u="sng">
                <a:solidFill>
                  <a:schemeClr val="hlink"/>
                </a:solidFill>
                <a:hlinkClick r:id="rId7"/>
              </a:rPr>
              <a:t>Notebook práctico acerca del problema del desbalanceo de clases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 txBox="1"/>
          <p:nvPr>
            <p:ph type="title"/>
          </p:nvPr>
        </p:nvSpPr>
        <p:spPr>
          <a:xfrm>
            <a:off x="311700" y="16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>
                <a:solidFill>
                  <a:srgbClr val="CC0000"/>
                </a:solidFill>
              </a:rPr>
              <a:t>División de la muestra en: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Entrenamiento / Desarrollo / Validación</a:t>
            </a:r>
            <a:endParaRPr/>
          </a:p>
        </p:txBody>
      </p:sp>
      <p:sp>
        <p:nvSpPr>
          <p:cNvPr id="308" name="Google Shape;308;p5"/>
          <p:cNvSpPr txBox="1"/>
          <p:nvPr>
            <p:ph idx="1" type="body"/>
          </p:nvPr>
        </p:nvSpPr>
        <p:spPr>
          <a:xfrm>
            <a:off x="235500" y="1685375"/>
            <a:ext cx="86628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Para medir el desempeño del modelo. La muestra se divide en 3 partes: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Una con la cual se ajusta los parámetros del modelo (entrenamiento).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Otra con la cual se desarrolla (se itera para conseguir los mejores parámetros / hiper-parámetros).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Finalmente, el modelo se valida en datos que no se han utilizado.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/>
              <a:t>Cross-validación (&lt;100)                          </a:t>
            </a:r>
            <a:r>
              <a:rPr lang="es" sz="1400"/>
              <a:t>Entrenamiento                          Desarrollo     Validación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/>
              <a:t>No Big Data (~100 - 100k)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/>
              <a:t>Big Data (&gt; 1M)</a:t>
            </a: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3195950" y="4262300"/>
            <a:ext cx="35271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60% - 70%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6723076" y="4262300"/>
            <a:ext cx="10875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15% - 20%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7810726" y="4262300"/>
            <a:ext cx="10875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15% - 20%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3195950" y="4688050"/>
            <a:ext cx="47346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98%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7930475" y="4688050"/>
            <a:ext cx="4839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8414450" y="4688050"/>
            <a:ext cx="483900" cy="2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Crossvalidación</a:t>
            </a:r>
            <a:endParaRPr/>
          </a:p>
        </p:txBody>
      </p:sp>
      <p:pic>
        <p:nvPicPr>
          <p:cNvPr id="320" name="Google Shape;3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27" y="1017725"/>
            <a:ext cx="7643000" cy="380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"/>
          <p:cNvSpPr txBox="1"/>
          <p:nvPr>
            <p:ph type="title"/>
          </p:nvPr>
        </p:nvSpPr>
        <p:spPr>
          <a:xfrm>
            <a:off x="623400" y="28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CC0000"/>
                </a:solidFill>
              </a:rPr>
              <a:t>Métricas de desempeño en regresión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26" name="Google Shape;3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75" y="1158275"/>
            <a:ext cx="4535550" cy="32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"/>
          <p:cNvSpPr txBox="1"/>
          <p:nvPr>
            <p:ph idx="1" type="body"/>
          </p:nvPr>
        </p:nvSpPr>
        <p:spPr>
          <a:xfrm>
            <a:off x="411850" y="102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En regresión existen las siguientes métricas (entre otras) para evaluar un modelo: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8" name="Google Shape;3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4400" y="1988725"/>
            <a:ext cx="4690699" cy="10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2221" y="3604771"/>
            <a:ext cx="4318324" cy="9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38457bf2_2_0"/>
          <p:cNvSpPr txBox="1"/>
          <p:nvPr/>
        </p:nvSpPr>
        <p:spPr>
          <a:xfrm>
            <a:off x="807100" y="308825"/>
            <a:ext cx="74277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Supongamos que tenemos las siguientes observaciones, representan a los valores reales u observados.</a:t>
            </a:r>
            <a:endParaRPr b="0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Reales=[3, 2.5, -2, 2.3, 4, 7.2, 8.1]</a:t>
            </a:r>
            <a:endParaRPr b="1" i="0" sz="1800" u="none" cap="none" strike="noStrike">
              <a:solidFill>
                <a:srgbClr val="0000F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 los valores a continuación representan los que nos da nuestro modelo.</a:t>
            </a:r>
            <a:endParaRPr b="0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8761D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Modelo=[3.1, 2.5, -2.5, 2.45, 3.8, 7.8, 7.9]</a:t>
            </a:r>
            <a:endParaRPr b="1" i="0" sz="1800" u="none" cap="none" strike="noStrike">
              <a:solidFill>
                <a:srgbClr val="38761D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678200" y="356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>
                <a:solidFill>
                  <a:srgbClr val="CC0000"/>
                </a:solidFill>
              </a:rPr>
              <a:t>Métricas de desempeño en clasificación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Suponga los siguientes resultados de pronóstico: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341" name="Google Shape;341;p8"/>
          <p:cNvGraphicFramePr/>
          <p:nvPr/>
        </p:nvGraphicFramePr>
        <p:xfrm>
          <a:off x="378150" y="170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  <a:gridCol w="608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Actual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Pron.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Perro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chemeClr val="dk1"/>
                          </a:solidFill>
                        </a:rPr>
                        <a:t>Gato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342" name="Google Shape;342;p8"/>
          <p:cNvGraphicFramePr/>
          <p:nvPr/>
        </p:nvGraphicFramePr>
        <p:xfrm>
          <a:off x="2445300" y="337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{59E9373D-2CFE-46ED-A3AA-06D34F1E6B08}</a:tableStyleId>
              </a:tblPr>
              <a:tblGrid>
                <a:gridCol w="938025"/>
                <a:gridCol w="938025"/>
                <a:gridCol w="938025"/>
                <a:gridCol w="938025"/>
              </a:tblGrid>
              <a:tr h="3810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Pronóstico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Actual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Gato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Perro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3" name="Google Shape;343;p8"/>
          <p:cNvSpPr txBox="1"/>
          <p:nvPr>
            <p:ph idx="1" type="body"/>
          </p:nvPr>
        </p:nvSpPr>
        <p:spPr>
          <a:xfrm>
            <a:off x="378225" y="271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Con lo cual se construye la siguiente matriz de confusión: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